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0"/>
  </p:notesMasterIdLst>
  <p:sldIdLst>
    <p:sldId id="306" r:id="rId2"/>
    <p:sldId id="367" r:id="rId3"/>
    <p:sldId id="368" r:id="rId4"/>
    <p:sldId id="369" r:id="rId5"/>
    <p:sldId id="394" r:id="rId6"/>
    <p:sldId id="403" r:id="rId7"/>
    <p:sldId id="404" r:id="rId8"/>
    <p:sldId id="423" r:id="rId9"/>
    <p:sldId id="42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00" r:id="rId18"/>
    <p:sldId id="396" r:id="rId19"/>
    <p:sldId id="402" r:id="rId20"/>
    <p:sldId id="419" r:id="rId21"/>
    <p:sldId id="420" r:id="rId22"/>
    <p:sldId id="395" r:id="rId23"/>
    <p:sldId id="392" r:id="rId24"/>
    <p:sldId id="397" r:id="rId25"/>
    <p:sldId id="399" r:id="rId26"/>
    <p:sldId id="370" r:id="rId27"/>
    <p:sldId id="371" r:id="rId28"/>
    <p:sldId id="390" r:id="rId29"/>
    <p:sldId id="389" r:id="rId30"/>
    <p:sldId id="372" r:id="rId31"/>
    <p:sldId id="428" r:id="rId32"/>
    <p:sldId id="387" r:id="rId33"/>
    <p:sldId id="386" r:id="rId34"/>
    <p:sldId id="374" r:id="rId35"/>
    <p:sldId id="412" r:id="rId36"/>
    <p:sldId id="373" r:id="rId37"/>
    <p:sldId id="391" r:id="rId38"/>
    <p:sldId id="388" r:id="rId39"/>
    <p:sldId id="417" r:id="rId40"/>
    <p:sldId id="418" r:id="rId41"/>
    <p:sldId id="426" r:id="rId42"/>
    <p:sldId id="427" r:id="rId43"/>
    <p:sldId id="425" r:id="rId44"/>
    <p:sldId id="421" r:id="rId45"/>
    <p:sldId id="415" r:id="rId46"/>
    <p:sldId id="413" r:id="rId47"/>
    <p:sldId id="414" r:id="rId48"/>
    <p:sldId id="42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414" autoAdjust="0"/>
  </p:normalViewPr>
  <p:slideViewPr>
    <p:cSldViewPr>
      <p:cViewPr varScale="1">
        <p:scale>
          <a:sx n="86" d="100"/>
          <a:sy n="86" d="100"/>
        </p:scale>
        <p:origin x="126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CB68C-5C51-4A7B-98EC-02D9C3C4D838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4263D-74D0-4041-B087-510FA5030B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7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8907098.htm" TargetMode="External"/><Relationship Id="rId3" Type="http://schemas.openxmlformats.org/officeDocument/2006/relationships/hyperlink" Target="http://baike.baidu.com/view/1241829.htm" TargetMode="External"/><Relationship Id="rId7" Type="http://schemas.openxmlformats.org/officeDocument/2006/relationships/hyperlink" Target="http://baike.baidu.com/view/1210.htm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picview/7902337/7803182/0/48540923dd54564e1da4c2f1b2de9c82d0584f30.html" TargetMode="External"/><Relationship Id="rId5" Type="http://schemas.openxmlformats.org/officeDocument/2006/relationships/hyperlink" Target="http://baike.baidu.com/view/6576231.htm" TargetMode="External"/><Relationship Id="rId4" Type="http://schemas.openxmlformats.org/officeDocument/2006/relationships/hyperlink" Target="http://baike.baidu.com/view/105.ht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63D-74D0-4041-B087-510FA5030B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3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是三星研发的新型智能手机平台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PalmOS</a:t>
            </a:r>
            <a:r>
              <a:rPr lang="zh-CN" altLang="en-US" sz="1200" dirty="0" smtClean="0"/>
              <a:t>由</a:t>
            </a:r>
            <a:r>
              <a:rPr lang="en-US" altLang="zh-CN" sz="1200" dirty="0" smtClean="0"/>
              <a:t>3Com</a:t>
            </a:r>
            <a:r>
              <a:rPr lang="zh-CN" altLang="en-US" sz="1200" dirty="0" smtClean="0"/>
              <a:t>公司的</a:t>
            </a:r>
            <a:r>
              <a:rPr lang="en-US" altLang="zh-CN" sz="1200" dirty="0" smtClean="0"/>
              <a:t>Palm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Computing</a:t>
            </a:r>
            <a:r>
              <a:rPr lang="zh-CN" altLang="en-US" sz="1200" dirty="0" smtClean="0"/>
              <a:t>部门开发</a:t>
            </a:r>
            <a:endParaRPr lang="en-US" altLang="zh-CN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dirty="0" smtClean="0"/>
              <a:t>黑莓系统</a:t>
            </a:r>
            <a:endParaRPr lang="en-US" altLang="zh-CN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dirty="0" smtClean="0"/>
              <a:t>加拿大</a:t>
            </a:r>
            <a:r>
              <a:rPr lang="en-US" altLang="zh-CN" sz="2400" dirty="0" smtClean="0"/>
              <a:t>RIM</a:t>
            </a:r>
            <a:r>
              <a:rPr lang="zh-CN" altLang="zh-CN" sz="2400" dirty="0" smtClean="0"/>
              <a:t>公司推出的一种移动操作系统</a:t>
            </a:r>
            <a:endParaRPr lang="en-US" altLang="zh-CN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dirty="0" smtClean="0"/>
              <a:t>特色是支持电子邮件推送功能</a:t>
            </a:r>
            <a:endParaRPr lang="en-US" altLang="zh-CN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Symbian2014</a:t>
            </a:r>
            <a:r>
              <a:rPr lang="zh-CN" altLang="en-US" sz="2400" dirty="0" smtClean="0"/>
              <a:t>年死掉</a:t>
            </a:r>
            <a:endParaRPr lang="en-US" altLang="zh-CN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日，诺基亚在英国伦敦宣布与微软达成战略合作关系。诺基亚手机将采用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Phone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将是一个跨平台的系统，无论手机、平板、笔记本、二合一设备、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将全部通吃。</a:t>
            </a:r>
            <a:endParaRPr lang="en-US" altLang="zh-CN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dirty="0" smtClean="0"/>
              <a:t>主要针对商务应用，具有很高的安全性和可靠性</a:t>
            </a:r>
            <a:endParaRPr lang="en-US" altLang="zh-CN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/>
              <a:t>国内手机</a:t>
            </a:r>
            <a:r>
              <a:rPr lang="en-US" altLang="zh-CN" sz="2400" dirty="0" err="1" smtClean="0"/>
              <a:t>os</a:t>
            </a:r>
            <a:r>
              <a:rPr lang="zh-CN" altLang="en-US" sz="2400" dirty="0" smtClean="0"/>
              <a:t>都是基于</a:t>
            </a:r>
            <a:r>
              <a:rPr lang="en-US" altLang="zh-CN" sz="2400" dirty="0" smtClean="0"/>
              <a:t>android</a:t>
            </a:r>
            <a:r>
              <a:rPr lang="zh-CN" altLang="en-US" sz="2400" dirty="0" smtClean="0"/>
              <a:t>的，小米 华为 魅族 锤子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63D-74D0-4041-B087-510FA5030B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0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当一个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以插件形式嵌入到另一个</a:t>
            </a:r>
            <a:r>
              <a:rPr lang="en-US" altLang="zh-CN" dirty="0" smtClean="0"/>
              <a:t>Native App</a:t>
            </a:r>
            <a:r>
              <a:rPr lang="zh-CN" altLang="en-US" dirty="0" smtClean="0"/>
              <a:t>中时，我们将它叫做轻应用</a:t>
            </a:r>
            <a:endParaRPr lang="en-US" altLang="zh-CN" dirty="0" smtClean="0"/>
          </a:p>
          <a:p>
            <a:r>
              <a:rPr lang="zh-CN" altLang="en-US" dirty="0" smtClean="0"/>
              <a:t>微信公众平台中的各种服务号均以轻应用的模式被嵌入，因此微信在一定程度上充当了浏览器角色，也就是微信在另一个角度而言其实是</a:t>
            </a:r>
            <a:r>
              <a:rPr lang="en-US" altLang="zh-CN" dirty="0" err="1" smtClean="0"/>
              <a:t>Hybird</a:t>
            </a:r>
            <a:r>
              <a:rPr lang="en-US" altLang="zh-CN" dirty="0" smtClean="0"/>
              <a:t>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63D-74D0-4041-B087-510FA5030B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8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60399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1595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63D-74D0-4041-B087-510FA5030BE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0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 action="ppaction://hlinkfile"/>
              </a:rPr>
              <a:t>Android</a:t>
            </a:r>
            <a:r>
              <a:rPr lang="zh-CN" altLang="en-US" dirty="0" smtClean="0"/>
              <a:t>操作系统是一个由谷歌</a:t>
            </a:r>
            <a:r>
              <a:rPr lang="en-US" altLang="zh-CN" dirty="0" smtClean="0">
                <a:hlinkClick r:id="rId4" action="ppaction://hlinkfile"/>
              </a:rPr>
              <a:t>Google</a:t>
            </a:r>
            <a:r>
              <a:rPr lang="zh-CN" altLang="en-US" dirty="0" smtClean="0"/>
              <a:t>和</a:t>
            </a:r>
            <a:r>
              <a:rPr lang="zh-CN" altLang="en-US" dirty="0" smtClean="0">
                <a:hlinkClick r:id="rId5" action="ppaction://hlinkfile"/>
              </a:rPr>
              <a:t>开放手持设备联盟</a:t>
            </a:r>
            <a:r>
              <a:rPr lang="zh-CN" altLang="en-US" dirty="0" smtClean="0"/>
              <a:t>共同开发发展的移动设备操作系统，其最早的一个版本</a:t>
            </a:r>
            <a:r>
              <a:rPr lang="en-US" altLang="zh-CN" dirty="0" smtClean="0"/>
              <a:t>Android 1.0 Beta</a:t>
            </a:r>
            <a:r>
              <a:rPr lang="zh-CN" altLang="en-US" dirty="0" smtClean="0"/>
              <a:t>发布于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zh-CN" altLang="en-US" dirty="0" smtClean="0"/>
              <a:t>日，至今已经发布了多个更新。 </a:t>
            </a:r>
            <a:r>
              <a:rPr lang="zh-CN" altLang="en-US" dirty="0" smtClean="0">
                <a:effectLst/>
                <a:hlinkClick r:id="rId6" action="ppaction://hlinkfile" tooltip="查看图片"/>
              </a:rPr>
              <a:t>  </a:t>
            </a:r>
            <a:r>
              <a:rPr lang="en-US" altLang="zh-CN" dirty="0" smtClean="0">
                <a:effectLst/>
              </a:rPr>
              <a:t>Android </a:t>
            </a:r>
            <a:r>
              <a:rPr lang="zh-CN" altLang="en-US" dirty="0" smtClean="0">
                <a:effectLst/>
              </a:rPr>
              <a:t>发布历程</a:t>
            </a:r>
            <a:r>
              <a:rPr lang="en-US" altLang="zh-CN" baseline="30000" dirty="0" smtClean="0">
                <a:effectLst/>
              </a:rPr>
              <a:t>[1]</a:t>
            </a:r>
            <a:endParaRPr lang="zh-CN" altLang="en-US" dirty="0" smtClean="0">
              <a:effectLst/>
            </a:endParaRPr>
          </a:p>
          <a:p>
            <a:r>
              <a:rPr lang="zh-CN" altLang="en-US" dirty="0" smtClean="0"/>
              <a:t>这些更新版本都在前一个版本的基础上修复了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并且添加了前一个版本所没有的新功能。</a:t>
            </a:r>
          </a:p>
          <a:p>
            <a:r>
              <a:rPr lang="en-US" altLang="zh-CN" dirty="0" smtClean="0"/>
              <a:t>Android</a:t>
            </a:r>
            <a:r>
              <a:rPr lang="zh-CN" altLang="en-US" dirty="0" smtClean="0"/>
              <a:t>操作系统曾有两个预发布的内部版本，它们的代号分别是</a:t>
            </a:r>
            <a:r>
              <a:rPr lang="zh-CN" altLang="en-US" dirty="0" smtClean="0">
                <a:hlinkClick r:id="rId7" action="ppaction://hlinkfile"/>
              </a:rPr>
              <a:t>铁臂阿童木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Astro</a:t>
            </a:r>
            <a:r>
              <a:rPr lang="zh-CN" altLang="en-US" dirty="0" smtClean="0"/>
              <a:t>）和</a:t>
            </a:r>
            <a:r>
              <a:rPr lang="zh-CN" altLang="en-US" dirty="0" smtClean="0">
                <a:hlinkClick r:id="rId8" action="ppaction://hlinkfile"/>
              </a:rPr>
              <a:t>发条机器人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Bender</a:t>
            </a:r>
            <a:r>
              <a:rPr lang="zh-CN" altLang="en-US" dirty="0" smtClean="0"/>
              <a:t>）。由于涉及到版权问题，从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月开始，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操作系统改用甜点来作为版本代号，这些版本按照大写字母的顺序来进行命名。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Android 4.4 – </a:t>
            </a:r>
            <a:r>
              <a:rPr lang="en-US" altLang="zh-CN" dirty="0" err="1" smtClean="0"/>
              <a:t>KitKat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logo</a:t>
            </a:r>
            <a:r>
              <a:rPr lang="zh-CN" altLang="en-US" dirty="0" smtClean="0"/>
              <a:t>体现开源的角度、直接面向开发者的理念，达到与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的企鹅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一样的效果。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#A4C639</a:t>
            </a:r>
            <a:r>
              <a:rPr lang="zh-CN" altLang="en-US" dirty="0" smtClean="0"/>
              <a:t>十六进制，因为这个代表了怀旧的代码颜色，而且在黑色背景中很显眼。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9539C-AEF0-4D5D-9002-5618252465AD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392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画中画 </a:t>
            </a:r>
            <a:r>
              <a:rPr lang="en-US" altLang="zh-CN" smtClean="0"/>
              <a:t>TensorFlow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63D-74D0-4041-B087-510FA5030BE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7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8634" y="1677988"/>
            <a:ext cx="5077884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717" y="1677988"/>
            <a:ext cx="5077883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9A158-00AE-41A8-AC76-CB71C6A54A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79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zfulimei@neusoft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Android%207.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4%B8%89%E6%98%8E%E6%B2%BB" TargetMode="External"/><Relationship Id="rId3" Type="http://schemas.openxmlformats.org/officeDocument/2006/relationships/hyperlink" Target="https://baike.baidu.com/item/%E7%94%9C%E7%94%9C%E5%9C%88" TargetMode="External"/><Relationship Id="rId7" Type="http://schemas.openxmlformats.org/officeDocument/2006/relationships/hyperlink" Target="https://baike.baidu.com/item/%E8%9C%82%E5%B7%A2/63407" TargetMode="External"/><Relationship Id="rId2" Type="http://schemas.openxmlformats.org/officeDocument/2006/relationships/hyperlink" Target="https://baike.baidu.com/item/%E7%BA%B8%E6%9D%AF%E8%9B%8B%E7%B3%95/58532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5%A7%9C%E9%A5%BC/5848187" TargetMode="External"/><Relationship Id="rId5" Type="http://schemas.openxmlformats.org/officeDocument/2006/relationships/hyperlink" Target="https://baike.baidu.com/item/%E5%86%BB%E9%85%B8%E5%A5%B6/5848412" TargetMode="External"/><Relationship Id="rId10" Type="http://schemas.openxmlformats.org/officeDocument/2006/relationships/hyperlink" Target="https://baike.baidu.com/item/%E6%A3%92%E6%A3%92%E7%B3%96/3014273" TargetMode="External"/><Relationship Id="rId4" Type="http://schemas.openxmlformats.org/officeDocument/2006/relationships/hyperlink" Target="https://baike.baidu.com/item/%E9%97%AA%E7%94%B5%E6%B3%A1%E8%8A%99/2741214" TargetMode="External"/><Relationship Id="rId9" Type="http://schemas.openxmlformats.org/officeDocument/2006/relationships/hyperlink" Target="https://baike.baidu.com/item/%E6%9E%9C%E5%86%BB%E8%B1%86/585203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emf"/><Relationship Id="rId18" Type="http://schemas.openxmlformats.org/officeDocument/2006/relationships/image" Target="../media/image43.emf"/><Relationship Id="rId26" Type="http://schemas.openxmlformats.org/officeDocument/2006/relationships/image" Target="../media/image51.emf"/><Relationship Id="rId39" Type="http://schemas.openxmlformats.org/officeDocument/2006/relationships/image" Target="../media/image64.emf"/><Relationship Id="rId21" Type="http://schemas.openxmlformats.org/officeDocument/2006/relationships/image" Target="../media/image46.emf"/><Relationship Id="rId34" Type="http://schemas.openxmlformats.org/officeDocument/2006/relationships/image" Target="../media/image59.emf"/><Relationship Id="rId42" Type="http://schemas.openxmlformats.org/officeDocument/2006/relationships/image" Target="../media/image67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6" Type="http://schemas.openxmlformats.org/officeDocument/2006/relationships/image" Target="../media/image41.emf"/><Relationship Id="rId29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24" Type="http://schemas.openxmlformats.org/officeDocument/2006/relationships/image" Target="../media/image49.emf"/><Relationship Id="rId32" Type="http://schemas.openxmlformats.org/officeDocument/2006/relationships/image" Target="../media/image57.emf"/><Relationship Id="rId37" Type="http://schemas.openxmlformats.org/officeDocument/2006/relationships/image" Target="../media/image62.emf"/><Relationship Id="rId40" Type="http://schemas.openxmlformats.org/officeDocument/2006/relationships/image" Target="../media/image65.emf"/><Relationship Id="rId45" Type="http://schemas.openxmlformats.org/officeDocument/2006/relationships/image" Target="../media/image70.emf"/><Relationship Id="rId5" Type="http://schemas.openxmlformats.org/officeDocument/2006/relationships/image" Target="../media/image30.emf"/><Relationship Id="rId15" Type="http://schemas.openxmlformats.org/officeDocument/2006/relationships/image" Target="../media/image40.emf"/><Relationship Id="rId23" Type="http://schemas.openxmlformats.org/officeDocument/2006/relationships/image" Target="../media/image48.emf"/><Relationship Id="rId28" Type="http://schemas.openxmlformats.org/officeDocument/2006/relationships/image" Target="../media/image53.emf"/><Relationship Id="rId36" Type="http://schemas.openxmlformats.org/officeDocument/2006/relationships/image" Target="../media/image61.emf"/><Relationship Id="rId10" Type="http://schemas.openxmlformats.org/officeDocument/2006/relationships/image" Target="../media/image35.emf"/><Relationship Id="rId19" Type="http://schemas.openxmlformats.org/officeDocument/2006/relationships/image" Target="../media/image44.emf"/><Relationship Id="rId31" Type="http://schemas.openxmlformats.org/officeDocument/2006/relationships/image" Target="../media/image56.emf"/><Relationship Id="rId44" Type="http://schemas.openxmlformats.org/officeDocument/2006/relationships/image" Target="../media/image69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emf"/><Relationship Id="rId22" Type="http://schemas.openxmlformats.org/officeDocument/2006/relationships/image" Target="../media/image47.emf"/><Relationship Id="rId27" Type="http://schemas.openxmlformats.org/officeDocument/2006/relationships/image" Target="../media/image52.emf"/><Relationship Id="rId30" Type="http://schemas.openxmlformats.org/officeDocument/2006/relationships/image" Target="../media/image55.emf"/><Relationship Id="rId35" Type="http://schemas.openxmlformats.org/officeDocument/2006/relationships/image" Target="../media/image60.emf"/><Relationship Id="rId43" Type="http://schemas.openxmlformats.org/officeDocument/2006/relationships/image" Target="../media/image68.emf"/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12" Type="http://schemas.openxmlformats.org/officeDocument/2006/relationships/image" Target="../media/image37.emf"/><Relationship Id="rId17" Type="http://schemas.openxmlformats.org/officeDocument/2006/relationships/image" Target="../media/image42.emf"/><Relationship Id="rId25" Type="http://schemas.openxmlformats.org/officeDocument/2006/relationships/image" Target="../media/image50.emf"/><Relationship Id="rId33" Type="http://schemas.openxmlformats.org/officeDocument/2006/relationships/image" Target="../media/image58.emf"/><Relationship Id="rId38" Type="http://schemas.openxmlformats.org/officeDocument/2006/relationships/image" Target="../media/image63.emf"/><Relationship Id="rId20" Type="http://schemas.openxmlformats.org/officeDocument/2006/relationships/image" Target="../media/image45.emf"/><Relationship Id="rId41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ou.zhaopin.com/jobs/searchresult.ashx?jl=%E5%8C%97%E4%BA%AC%2B%E4%B8%8A%E6%B5%B7%2B%E5%B9%BF%E5%B7%9E%2B%E6%B7%B1%E5%9C%B3&amp;kw=android%E5%BC%80%E5%8F%91%E5%B7%A5%E7%A8%8B%E5%B8%88&amp;sm=0&amp;p=1&amp;isadv=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9656" y="2492896"/>
            <a:ext cx="6624736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移动应用开发技术（</a:t>
            </a:r>
            <a:r>
              <a:rPr lang="en-US" altLang="zh-CN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Android</a:t>
            </a:r>
            <a:r>
              <a:rPr lang="zh-CN" altLang="en-US" dirty="0" smtClean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dirty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2024" y="4653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软件工程</a:t>
            </a:r>
          </a:p>
        </p:txBody>
      </p:sp>
    </p:spTree>
    <p:extLst>
      <p:ext uri="{BB962C8B-B14F-4D97-AF65-F5344CB8AC3E}">
        <p14:creationId xmlns:p14="http://schemas.microsoft.com/office/powerpoint/2010/main" val="29098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开发所使用的技术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83" y="1988840"/>
            <a:ext cx="853135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原生应用（</a:t>
            </a:r>
            <a:r>
              <a:rPr lang="en-US" altLang="zh-CN" dirty="0" smtClean="0"/>
              <a:t>Native App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2"/>
          <a:stretch/>
        </p:blipFill>
        <p:spPr>
          <a:xfrm>
            <a:off x="2156796" y="1556792"/>
            <a:ext cx="746759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应用（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48" y="1628800"/>
            <a:ext cx="76581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混合应用（</a:t>
            </a:r>
            <a:r>
              <a:rPr lang="en-US" altLang="zh-CN" dirty="0" err="1" smtClean="0"/>
              <a:t>Hybird</a:t>
            </a:r>
            <a:r>
              <a:rPr lang="en-US" altLang="zh-CN" dirty="0" smtClean="0"/>
              <a:t> App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700808"/>
            <a:ext cx="763176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综合对比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772817"/>
            <a:ext cx="8136904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使用场景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48" y="1700808"/>
            <a:ext cx="804432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三种技术总结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700808"/>
            <a:ext cx="806928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r>
              <a:rPr lang="en-US" altLang="zh-CN" dirty="0" smtClean="0"/>
              <a:t>---Android</a:t>
            </a:r>
            <a:r>
              <a:rPr lang="zh-CN" altLang="en-US" dirty="0" smtClean="0"/>
              <a:t>岗位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279576" y="1772816"/>
            <a:ext cx="3743328" cy="3982058"/>
          </a:xfrm>
          <a:ln>
            <a:solidFill>
              <a:srgbClr val="FF0000"/>
            </a:solidFill>
            <a:prstDash val="dash"/>
          </a:ln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zh-CN" altLang="en-US" sz="2400" dirty="0"/>
              <a:t>移动产品经理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zh-CN" altLang="en-US" sz="2400" dirty="0"/>
              <a:t>移动顾问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zh-CN" altLang="en-US" sz="2400" dirty="0"/>
              <a:t>移动通信工程师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zh-CN" altLang="en-US" sz="2400" dirty="0"/>
              <a:t>移动互联网运营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zh-CN" altLang="en-US" sz="2400" dirty="0"/>
              <a:t>移动互联网销售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APP</a:t>
            </a:r>
            <a:r>
              <a:rPr lang="zh-CN" altLang="en-US" sz="2400" dirty="0"/>
              <a:t>推广专员</a:t>
            </a:r>
            <a:endParaRPr lang="en-US" altLang="zh-CN" sz="2400" dirty="0"/>
          </a:p>
          <a:p>
            <a:pPr marL="342900" indent="-342900">
              <a:lnSpc>
                <a:spcPct val="125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10936" y="1871216"/>
            <a:ext cx="4681608" cy="3770808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Android</a:t>
            </a:r>
            <a:r>
              <a:rPr lang="zh-CN" altLang="en-US" sz="2400" dirty="0"/>
              <a:t>应用开发工程师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Android</a:t>
            </a:r>
            <a:r>
              <a:rPr lang="zh-CN" altLang="en-US" sz="2400" dirty="0"/>
              <a:t>测试工程师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Android</a:t>
            </a:r>
            <a:r>
              <a:rPr lang="zh-CN" altLang="en-US" sz="2400" dirty="0"/>
              <a:t>系统</a:t>
            </a:r>
            <a:r>
              <a:rPr lang="en-US" altLang="zh-CN" sz="2400" dirty="0"/>
              <a:t>UI</a:t>
            </a:r>
            <a:r>
              <a:rPr lang="zh-CN" altLang="en-US" sz="2400" dirty="0"/>
              <a:t>设计师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Android</a:t>
            </a:r>
            <a:r>
              <a:rPr lang="zh-CN" altLang="en-US" sz="2400" dirty="0"/>
              <a:t>系统架构设计师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Android</a:t>
            </a:r>
            <a:r>
              <a:rPr lang="zh-CN" altLang="en-US" sz="2400" dirty="0"/>
              <a:t>系统移植师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70000"/>
              <a:buFont typeface="Wingdings" pitchFamily="2" charset="2"/>
              <a:buChar char="Ø"/>
            </a:pPr>
            <a:r>
              <a:rPr lang="en-US" altLang="zh-CN" sz="2400" dirty="0"/>
              <a:t>Android</a:t>
            </a:r>
            <a:r>
              <a:rPr lang="zh-CN" altLang="en-US" sz="2400" dirty="0"/>
              <a:t>游戏动漫架构师</a:t>
            </a:r>
            <a:endParaRPr lang="en-US" altLang="zh-CN" sz="2400" dirty="0"/>
          </a:p>
          <a:p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426142" y="1776400"/>
            <a:ext cx="3600400" cy="39604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2511" y="278160"/>
            <a:ext cx="8820472" cy="9906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课程目标</a:t>
            </a:r>
            <a:r>
              <a:rPr lang="en-US" altLang="zh-CN" dirty="0" smtClean="0"/>
              <a:t>——Android</a:t>
            </a:r>
            <a:r>
              <a:rPr lang="zh-CN" altLang="en-US" dirty="0" smtClean="0"/>
              <a:t>岗位需求（</a:t>
            </a:r>
            <a:r>
              <a:rPr lang="en-US" altLang="zh-CN" dirty="0" smtClean="0"/>
              <a:t>51job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7" name="Picture 3" descr="C:\Users\flm\AppData\Roaming\Tencent\Users\37407909\TIM\WinTemp\RichOle\KDR[@OA8O05}VZ0Z{82%~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60" y="1556792"/>
            <a:ext cx="894797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1612518" y="2276872"/>
            <a:ext cx="181918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41309" y="5661248"/>
            <a:ext cx="181918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67608" y="5085184"/>
            <a:ext cx="244827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C:\Users\flm\AppData\Roaming\Tencent\Users\37407909\TIM\WinTemp\RichOle\53%@Q8K0]IIGEDRU7KYCCJ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842297"/>
            <a:ext cx="13716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lm\AppData\Roaming\Tencent\Users\37407909\TIM\WinTemp\RichOle\96}VWPFIXKOAVC[%V81H`G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88" y="4842297"/>
            <a:ext cx="847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/>
          <p:cNvSpPr/>
          <p:nvPr/>
        </p:nvSpPr>
        <p:spPr>
          <a:xfrm>
            <a:off x="7755632" y="4761148"/>
            <a:ext cx="244827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7755632" y="3573016"/>
            <a:ext cx="2084784" cy="57606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webApp</a:t>
            </a:r>
            <a:r>
              <a:rPr lang="en-US" altLang="zh-CN" dirty="0"/>
              <a:t> 759</a:t>
            </a:r>
            <a:r>
              <a:rPr lang="zh-CN" altLang="en-US" dirty="0"/>
              <a:t>条</a:t>
            </a:r>
          </a:p>
        </p:txBody>
      </p:sp>
      <p:sp>
        <p:nvSpPr>
          <p:cNvPr id="17" name="矩形标注 16"/>
          <p:cNvSpPr/>
          <p:nvPr/>
        </p:nvSpPr>
        <p:spPr>
          <a:xfrm>
            <a:off x="7755632" y="2780928"/>
            <a:ext cx="2012776" cy="57606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</a:t>
            </a:r>
            <a:r>
              <a:rPr lang="zh-CN" altLang="en-US" dirty="0"/>
              <a:t>前端</a:t>
            </a:r>
            <a:r>
              <a:rPr lang="en-US" altLang="zh-CN" dirty="0"/>
              <a:t> 13364</a:t>
            </a:r>
            <a:r>
              <a:rPr lang="zh-CN" altLang="en-US" dirty="0"/>
              <a:t>条</a:t>
            </a:r>
          </a:p>
        </p:txBody>
      </p:sp>
      <p:sp>
        <p:nvSpPr>
          <p:cNvPr id="18" name="矩形标注 17"/>
          <p:cNvSpPr/>
          <p:nvPr/>
        </p:nvSpPr>
        <p:spPr>
          <a:xfrm>
            <a:off x="7749385" y="1988840"/>
            <a:ext cx="2012776" cy="57606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r>
              <a:rPr lang="zh-CN" altLang="en-US" dirty="0"/>
              <a:t>前端</a:t>
            </a:r>
            <a:r>
              <a:rPr lang="en-US" altLang="zh-CN" dirty="0"/>
              <a:t>10342</a:t>
            </a:r>
            <a:r>
              <a:rPr lang="zh-CN" altLang="en-US" dirty="0"/>
              <a:t>条</a:t>
            </a:r>
          </a:p>
        </p:txBody>
      </p:sp>
      <p:sp>
        <p:nvSpPr>
          <p:cNvPr id="19" name="矩形标注 18"/>
          <p:cNvSpPr/>
          <p:nvPr/>
        </p:nvSpPr>
        <p:spPr>
          <a:xfrm>
            <a:off x="7714673" y="1268760"/>
            <a:ext cx="2012776" cy="57606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 5145</a:t>
            </a:r>
            <a:r>
              <a:rPr lang="zh-CN" altLang="en-US" dirty="0"/>
              <a:t>条</a:t>
            </a:r>
          </a:p>
        </p:txBody>
      </p:sp>
    </p:spTree>
    <p:extLst>
      <p:ext uri="{BB962C8B-B14F-4D97-AF65-F5344CB8AC3E}">
        <p14:creationId xmlns:p14="http://schemas.microsoft.com/office/powerpoint/2010/main" val="31647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19536" y="228600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课程目标</a:t>
            </a:r>
            <a:r>
              <a:rPr lang="en-US" altLang="zh-CN" dirty="0" smtClean="0"/>
              <a:t>——Android</a:t>
            </a:r>
            <a:r>
              <a:rPr lang="zh-CN" altLang="en-US" dirty="0" smtClean="0"/>
              <a:t>岗位需求（智联）</a:t>
            </a:r>
            <a:endParaRPr lang="zh-CN" altLang="en-US" dirty="0"/>
          </a:p>
        </p:txBody>
      </p:sp>
      <p:pic>
        <p:nvPicPr>
          <p:cNvPr id="3073" name="Picture 1" descr="C:\Users\flm\AppData\Roaming\Tencent\Users\37407909\TIM\WinTemp\RichOle\8ZI37BCF60AZT4CKG2RS)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628801"/>
            <a:ext cx="8568952" cy="400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5591944" y="2552591"/>
            <a:ext cx="181918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847528" y="4869160"/>
            <a:ext cx="181918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3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8214" y="620689"/>
            <a:ext cx="7775575" cy="4546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 dirty="0">
                <a:solidFill>
                  <a:srgbClr val="000099"/>
                </a:solidFill>
              </a:rPr>
              <a:t>授课教师</a:t>
            </a:r>
            <a:r>
              <a:rPr lang="en-US" altLang="zh-CN" sz="3600" b="1" dirty="0">
                <a:solidFill>
                  <a:srgbClr val="000099"/>
                </a:solidFill>
              </a:rPr>
              <a:t>:</a:t>
            </a:r>
          </a:p>
          <a:p>
            <a:pPr eaLnBrk="1" hangingPunct="1">
              <a:buFontTx/>
              <a:buNone/>
            </a:pPr>
            <a:endParaRPr lang="en-US" altLang="zh-CN" b="1" dirty="0" smtClean="0">
              <a:solidFill>
                <a:srgbClr val="000099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姓名：     付丽梅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系别：     软件工程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b="1" dirty="0" smtClean="0">
                <a:ea typeface="黑体" pitchFamily="49" charset="-122"/>
              </a:rPr>
              <a:t>办公地点：  </a:t>
            </a:r>
            <a:r>
              <a:rPr lang="en-US" altLang="zh-CN" b="1" dirty="0" smtClean="0">
                <a:ea typeface="黑体" pitchFamily="49" charset="-122"/>
              </a:rPr>
              <a:t>A3-117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ea typeface="黑体" pitchFamily="49" charset="-122"/>
              </a:rPr>
              <a:t>办公室电话：</a:t>
            </a:r>
            <a:r>
              <a:rPr lang="en-US" altLang="zh-CN" b="1" dirty="0" smtClean="0"/>
              <a:t>84832273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ea typeface="黑体" pitchFamily="49" charset="-122"/>
              </a:rPr>
              <a:t>邮箱：</a:t>
            </a:r>
            <a:r>
              <a:rPr lang="en-US" altLang="zh-CN" b="1" dirty="0" smtClean="0">
                <a:ea typeface="黑体" pitchFamily="49" charset="-122"/>
              </a:rPr>
              <a:t>fulimei</a:t>
            </a:r>
            <a:r>
              <a:rPr lang="en-US" altLang="zh-CN" b="1" dirty="0" smtClean="0">
                <a:hlinkClick r:id="rId2"/>
              </a:rPr>
              <a:t>@neusoft.edu.cn</a:t>
            </a:r>
            <a:endParaRPr lang="en-US" altLang="zh-CN" b="1" dirty="0" smtClean="0"/>
          </a:p>
          <a:p>
            <a:pPr eaLnBrk="1" hangingPunct="1">
              <a:buFontTx/>
              <a:buNone/>
            </a:pPr>
            <a:r>
              <a:rPr lang="zh-CN" altLang="en-US" b="1" dirty="0" smtClean="0">
                <a:ea typeface="黑体" pitchFamily="49" charset="-122"/>
              </a:rPr>
              <a:t>欢迎提问，有问必答！</a:t>
            </a:r>
          </a:p>
        </p:txBody>
      </p:sp>
    </p:spTree>
    <p:extLst>
      <p:ext uri="{BB962C8B-B14F-4D97-AF65-F5344CB8AC3E}">
        <p14:creationId xmlns:p14="http://schemas.microsoft.com/office/powerpoint/2010/main" val="387623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智联招聘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1916833"/>
            <a:ext cx="78009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课程目标</a:t>
            </a:r>
            <a:r>
              <a:rPr lang="en-US" altLang="zh-CN" dirty="0"/>
              <a:t>——Android</a:t>
            </a:r>
            <a:r>
              <a:rPr lang="zh-CN" altLang="en-US" dirty="0" smtClean="0"/>
              <a:t>岗位学历要求</a:t>
            </a:r>
            <a:endParaRPr lang="zh-CN" altLang="en-US" dirty="0"/>
          </a:p>
        </p:txBody>
      </p:sp>
      <p:pic>
        <p:nvPicPr>
          <p:cNvPr id="2050" name="Picture 2" descr="这里写图片描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2"/>
          <a:stretch/>
        </p:blipFill>
        <p:spPr bwMode="auto">
          <a:xfrm>
            <a:off x="1847528" y="2019326"/>
            <a:ext cx="7344816" cy="414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3935760" y="4689140"/>
            <a:ext cx="181918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形标注 2"/>
          <p:cNvSpPr/>
          <p:nvPr/>
        </p:nvSpPr>
        <p:spPr>
          <a:xfrm>
            <a:off x="6888088" y="1844824"/>
            <a:ext cx="3672408" cy="1368152"/>
          </a:xfrm>
          <a:prstGeom prst="wedgeEllipseCallout">
            <a:avLst>
              <a:gd name="adj1" fmla="val -31435"/>
              <a:gd name="adj2" fmla="val 797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Android+AI</a:t>
            </a:r>
            <a:endParaRPr lang="en-US" altLang="zh-CN" sz="2400" dirty="0"/>
          </a:p>
          <a:p>
            <a:pPr algn="ctr"/>
            <a:r>
              <a:rPr lang="en-US" altLang="zh-CN" sz="2400" dirty="0" err="1"/>
              <a:t>Android+VR</a:t>
            </a:r>
            <a:r>
              <a:rPr lang="en-US" altLang="zh-CN" sz="2400" dirty="0"/>
              <a:t>/AR</a:t>
            </a:r>
          </a:p>
          <a:p>
            <a:pPr algn="ctr"/>
            <a:r>
              <a:rPr lang="en-US" altLang="zh-CN" sz="2400" dirty="0"/>
              <a:t>Android+</a:t>
            </a:r>
            <a:r>
              <a:rPr lang="zh-CN" altLang="en-US" sz="2400" dirty="0"/>
              <a:t>物联网</a:t>
            </a:r>
          </a:p>
        </p:txBody>
      </p:sp>
    </p:spTree>
    <p:extLst>
      <p:ext uri="{BB962C8B-B14F-4D97-AF65-F5344CB8AC3E}">
        <p14:creationId xmlns:p14="http://schemas.microsoft.com/office/powerpoint/2010/main" val="22004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课程目标</a:t>
            </a:r>
            <a:r>
              <a:rPr lang="en-US" altLang="zh-CN" dirty="0" smtClean="0"/>
              <a:t>——Android</a:t>
            </a:r>
            <a:r>
              <a:rPr lang="zh-CN" altLang="en-US" dirty="0" smtClean="0"/>
              <a:t>职位能力要求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"/>
          <a:stretch/>
        </p:blipFill>
        <p:spPr>
          <a:xfrm>
            <a:off x="1827280" y="3930535"/>
            <a:ext cx="8840721" cy="20882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1792988" y="1638300"/>
            <a:ext cx="8467725" cy="19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能力要求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667000" y="1700808"/>
            <a:ext cx="9001000" cy="4495800"/>
          </a:xfrm>
        </p:spPr>
        <p:txBody>
          <a:bodyPr/>
          <a:lstStyle/>
          <a:p>
            <a:r>
              <a:rPr lang="zh-CN" altLang="en-US" dirty="0"/>
              <a:t>理解移动互联网应用开发的程序框架和基本编程思想；</a:t>
            </a:r>
          </a:p>
          <a:p>
            <a:r>
              <a:rPr lang="zh-CN" altLang="en-US" dirty="0" smtClean="0"/>
              <a:t>掌握</a:t>
            </a:r>
            <a:r>
              <a:rPr lang="en-US" altLang="zh-CN" dirty="0"/>
              <a:t>Android</a:t>
            </a:r>
            <a:r>
              <a:rPr lang="zh-CN" altLang="en-US" dirty="0"/>
              <a:t>界面开发技术；</a:t>
            </a:r>
          </a:p>
          <a:p>
            <a:r>
              <a:rPr lang="zh-CN" altLang="en-US" dirty="0" smtClean="0"/>
              <a:t>掌握</a:t>
            </a:r>
            <a:r>
              <a:rPr lang="en-US" altLang="zh-CN" dirty="0"/>
              <a:t>Android</a:t>
            </a:r>
            <a:r>
              <a:rPr lang="zh-CN" altLang="en-US" dirty="0"/>
              <a:t>组件编程技术、后台服务以及广播技术；</a:t>
            </a:r>
          </a:p>
          <a:p>
            <a:r>
              <a:rPr lang="zh-CN" altLang="en-US" dirty="0" smtClean="0"/>
              <a:t>掌握</a:t>
            </a:r>
            <a:r>
              <a:rPr lang="en-US" altLang="zh-CN" dirty="0"/>
              <a:t>Android</a:t>
            </a:r>
            <a:r>
              <a:rPr lang="zh-CN" altLang="en-US" dirty="0"/>
              <a:t>本地存储及网络编程技术；</a:t>
            </a:r>
          </a:p>
          <a:p>
            <a:r>
              <a:rPr lang="zh-CN" altLang="en-US" dirty="0" smtClean="0"/>
              <a:t>运用</a:t>
            </a:r>
            <a:r>
              <a:rPr lang="en-US" altLang="zh-CN" dirty="0"/>
              <a:t>Android</a:t>
            </a:r>
            <a:r>
              <a:rPr lang="zh-CN" altLang="en-US" dirty="0"/>
              <a:t>移动开发技术解决实际问题，理解软件通过不断解决生产生活中的信息问题，而不断涌现、改进、完善的过程。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2136648" y="1604020"/>
            <a:ext cx="7128792" cy="473008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本门课程的专业地位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73305" y="5470004"/>
            <a:ext cx="172819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客户端</a:t>
            </a:r>
          </a:p>
        </p:txBody>
      </p:sp>
      <p:sp>
        <p:nvSpPr>
          <p:cNvPr id="10" name="矩形 9"/>
          <p:cNvSpPr/>
          <p:nvPr/>
        </p:nvSpPr>
        <p:spPr>
          <a:xfrm>
            <a:off x="4951654" y="3322729"/>
            <a:ext cx="1872208" cy="792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服务端</a:t>
            </a:r>
          </a:p>
        </p:txBody>
      </p:sp>
      <p:sp>
        <p:nvSpPr>
          <p:cNvPr id="11" name="矩形 10"/>
          <p:cNvSpPr/>
          <p:nvPr/>
        </p:nvSpPr>
        <p:spPr>
          <a:xfrm>
            <a:off x="7974569" y="1582181"/>
            <a:ext cx="1841506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数据存储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97687" y="498907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人机交互设计</a:t>
            </a:r>
            <a:endParaRPr lang="en-US" altLang="zh-CN" dirty="0"/>
          </a:p>
          <a:p>
            <a:r>
              <a:rPr lang="en-US" altLang="zh-CN" dirty="0"/>
              <a:t>Android</a:t>
            </a:r>
          </a:p>
          <a:p>
            <a:r>
              <a:rPr lang="zh-CN" altLang="en-US" dirty="0"/>
              <a:t>跨平台</a:t>
            </a:r>
            <a:endParaRPr lang="en-US" altLang="zh-CN" dirty="0"/>
          </a:p>
          <a:p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16993" y="3468487"/>
            <a:ext cx="271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开发技术</a:t>
            </a:r>
            <a:endParaRPr lang="en-US" altLang="zh-CN" dirty="0"/>
          </a:p>
          <a:p>
            <a:r>
              <a:rPr lang="zh-CN" altLang="en-US" dirty="0"/>
              <a:t>软件体系结构与架构技术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87758" y="1482452"/>
            <a:ext cx="22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数据库原理与技术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353242" y="4300809"/>
            <a:ext cx="1785616" cy="135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180976" y="5266543"/>
            <a:ext cx="3332430" cy="9107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AI</a:t>
            </a:r>
            <a:r>
              <a:rPr lang="zh-CN" altLang="en-US" sz="2800" dirty="0"/>
              <a:t>、</a:t>
            </a:r>
            <a:r>
              <a:rPr lang="en-US" altLang="zh-CN" sz="2800" dirty="0"/>
              <a:t>VR/AR</a:t>
            </a:r>
            <a:r>
              <a:rPr lang="zh-CN" altLang="en-US" sz="2800" dirty="0"/>
              <a:t>、物联网</a:t>
            </a:r>
          </a:p>
        </p:txBody>
      </p:sp>
    </p:spTree>
    <p:extLst>
      <p:ext uri="{BB962C8B-B14F-4D97-AF65-F5344CB8AC3E}">
        <p14:creationId xmlns:p14="http://schemas.microsoft.com/office/powerpoint/2010/main" val="26910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5533" y="18726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课程</a:t>
            </a:r>
            <a:r>
              <a:rPr lang="zh-CN" altLang="en-US" b="1" dirty="0" smtClean="0"/>
              <a:t>内容</a:t>
            </a:r>
            <a:r>
              <a:rPr lang="en-US" altLang="zh-CN" b="1" dirty="0" smtClean="0"/>
              <a:t>---------</a:t>
            </a:r>
            <a:r>
              <a:rPr lang="zh-CN" altLang="en-US" b="1" dirty="0" smtClean="0"/>
              <a:t>学</a:t>
            </a:r>
            <a:r>
              <a:rPr lang="zh-CN" altLang="en-US" b="1" dirty="0"/>
              <a:t>什么（</a:t>
            </a:r>
            <a:r>
              <a:rPr lang="en-US" altLang="zh-CN" b="1" dirty="0"/>
              <a:t>What</a:t>
            </a:r>
            <a:r>
              <a:rPr lang="zh-CN" altLang="en-US" b="1" dirty="0"/>
              <a:t>）？</a:t>
            </a:r>
          </a:p>
        </p:txBody>
      </p:sp>
      <p:sp>
        <p:nvSpPr>
          <p:cNvPr id="55" name="圆角矩形 54"/>
          <p:cNvSpPr>
            <a:spLocks noChangeArrowheads="1"/>
          </p:cNvSpPr>
          <p:nvPr/>
        </p:nvSpPr>
        <p:spPr bwMode="auto">
          <a:xfrm>
            <a:off x="7727262" y="905072"/>
            <a:ext cx="2049724" cy="579713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搭建开发与测试环境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圆角矩形 55"/>
          <p:cNvSpPr>
            <a:spLocks noChangeArrowheads="1"/>
          </p:cNvSpPr>
          <p:nvPr/>
        </p:nvSpPr>
        <p:spPr bwMode="auto">
          <a:xfrm>
            <a:off x="4098113" y="1270350"/>
            <a:ext cx="1915910" cy="623830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开发环境与程序结构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>
            <a:spLocks noChangeArrowheads="1"/>
          </p:cNvSpPr>
          <p:nvPr/>
        </p:nvSpPr>
        <p:spPr bwMode="auto">
          <a:xfrm>
            <a:off x="4007478" y="3356992"/>
            <a:ext cx="1944506" cy="551836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界面技术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>
            <a:spLocks noChangeArrowheads="1"/>
          </p:cNvSpPr>
          <p:nvPr/>
        </p:nvSpPr>
        <p:spPr bwMode="auto">
          <a:xfrm>
            <a:off x="1512522" y="3223094"/>
            <a:ext cx="1703159" cy="642178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en-US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CoffeeStore</a:t>
            </a:r>
            <a:r>
              <a:rPr 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App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连接符 58"/>
          <p:cNvCxnSpPr>
            <a:cxnSpLocks noChangeShapeType="1"/>
          </p:cNvCxnSpPr>
          <p:nvPr/>
        </p:nvCxnSpPr>
        <p:spPr bwMode="auto">
          <a:xfrm>
            <a:off x="6571887" y="1194929"/>
            <a:ext cx="0" cy="735877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圆角矩形 59"/>
          <p:cNvSpPr>
            <a:spLocks noChangeArrowheads="1"/>
          </p:cNvSpPr>
          <p:nvPr/>
        </p:nvSpPr>
        <p:spPr bwMode="auto">
          <a:xfrm>
            <a:off x="3931579" y="5436139"/>
            <a:ext cx="2030293" cy="608780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本地存储技术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圆角矩形 60"/>
          <p:cNvSpPr>
            <a:spLocks noChangeArrowheads="1"/>
          </p:cNvSpPr>
          <p:nvPr/>
        </p:nvSpPr>
        <p:spPr bwMode="auto">
          <a:xfrm>
            <a:off x="7739209" y="2443362"/>
            <a:ext cx="2049724" cy="553590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布局管理器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圆角矩形 61"/>
          <p:cNvSpPr>
            <a:spLocks noChangeArrowheads="1"/>
          </p:cNvSpPr>
          <p:nvPr/>
        </p:nvSpPr>
        <p:spPr bwMode="auto">
          <a:xfrm>
            <a:off x="7752185" y="4335909"/>
            <a:ext cx="2049724" cy="532591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手势识别</a:t>
            </a:r>
          </a:p>
        </p:txBody>
      </p:sp>
      <p:sp>
        <p:nvSpPr>
          <p:cNvPr id="63" name="圆角矩形 62"/>
          <p:cNvSpPr>
            <a:spLocks noChangeArrowheads="1"/>
          </p:cNvSpPr>
          <p:nvPr/>
        </p:nvSpPr>
        <p:spPr bwMode="auto">
          <a:xfrm>
            <a:off x="7752183" y="5010178"/>
            <a:ext cx="2049724" cy="478724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圆角矩形 64"/>
          <p:cNvSpPr>
            <a:spLocks noChangeArrowheads="1"/>
          </p:cNvSpPr>
          <p:nvPr/>
        </p:nvSpPr>
        <p:spPr bwMode="auto">
          <a:xfrm>
            <a:off x="7752185" y="3065312"/>
            <a:ext cx="2049724" cy="530529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常用控件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圆角矩形 65"/>
          <p:cNvSpPr>
            <a:spLocks noChangeArrowheads="1"/>
          </p:cNvSpPr>
          <p:nvPr/>
        </p:nvSpPr>
        <p:spPr bwMode="auto">
          <a:xfrm>
            <a:off x="7752185" y="3687837"/>
            <a:ext cx="2049724" cy="504406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zh-CN" altLang="en-US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资源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cxnSpLocks noChangeShapeType="1"/>
          </p:cNvCxnSpPr>
          <p:nvPr/>
        </p:nvCxnSpPr>
        <p:spPr bwMode="auto">
          <a:xfrm flipV="1">
            <a:off x="5973030" y="3573016"/>
            <a:ext cx="627027" cy="3150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67"/>
          <p:cNvCxnSpPr>
            <a:cxnSpLocks noChangeShapeType="1"/>
          </p:cNvCxnSpPr>
          <p:nvPr/>
        </p:nvCxnSpPr>
        <p:spPr bwMode="auto">
          <a:xfrm>
            <a:off x="6626232" y="3391761"/>
            <a:ext cx="1101030" cy="0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直接连接符 68"/>
          <p:cNvCxnSpPr>
            <a:cxnSpLocks noChangeShapeType="1"/>
          </p:cNvCxnSpPr>
          <p:nvPr/>
        </p:nvCxnSpPr>
        <p:spPr bwMode="auto">
          <a:xfrm>
            <a:off x="6571888" y="1916833"/>
            <a:ext cx="1155375" cy="13973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连接符 69"/>
          <p:cNvCxnSpPr>
            <a:cxnSpLocks noChangeShapeType="1"/>
          </p:cNvCxnSpPr>
          <p:nvPr/>
        </p:nvCxnSpPr>
        <p:spPr bwMode="auto">
          <a:xfrm>
            <a:off x="6599059" y="2709581"/>
            <a:ext cx="1140150" cy="10576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连接符 70"/>
          <p:cNvCxnSpPr>
            <a:cxnSpLocks noChangeShapeType="1"/>
          </p:cNvCxnSpPr>
          <p:nvPr/>
        </p:nvCxnSpPr>
        <p:spPr bwMode="auto">
          <a:xfrm>
            <a:off x="6600808" y="2709582"/>
            <a:ext cx="0" cy="1943554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圆角矩形 71"/>
          <p:cNvSpPr>
            <a:spLocks noChangeArrowheads="1"/>
          </p:cNvSpPr>
          <p:nvPr/>
        </p:nvSpPr>
        <p:spPr bwMode="auto">
          <a:xfrm>
            <a:off x="7727262" y="1628801"/>
            <a:ext cx="2049724" cy="579713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程序结构</a:t>
            </a:r>
          </a:p>
        </p:txBody>
      </p:sp>
      <p:cxnSp>
        <p:nvCxnSpPr>
          <p:cNvPr id="75" name="直接连接符 74"/>
          <p:cNvCxnSpPr>
            <a:cxnSpLocks noChangeShapeType="1"/>
          </p:cNvCxnSpPr>
          <p:nvPr/>
        </p:nvCxnSpPr>
        <p:spPr bwMode="auto">
          <a:xfrm>
            <a:off x="6626233" y="3933057"/>
            <a:ext cx="1125951" cy="10541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箭头连接符 75"/>
          <p:cNvCxnSpPr>
            <a:cxnSpLocks noChangeShapeType="1"/>
          </p:cNvCxnSpPr>
          <p:nvPr/>
        </p:nvCxnSpPr>
        <p:spPr bwMode="auto">
          <a:xfrm>
            <a:off x="6028569" y="1558126"/>
            <a:ext cx="543318" cy="4740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接箭头连接符 76"/>
          <p:cNvCxnSpPr>
            <a:cxnSpLocks noChangeShapeType="1"/>
          </p:cNvCxnSpPr>
          <p:nvPr/>
        </p:nvCxnSpPr>
        <p:spPr bwMode="auto">
          <a:xfrm>
            <a:off x="3215681" y="3573016"/>
            <a:ext cx="471829" cy="0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箭头连接符 77"/>
          <p:cNvCxnSpPr>
            <a:cxnSpLocks noChangeShapeType="1"/>
          </p:cNvCxnSpPr>
          <p:nvPr/>
        </p:nvCxnSpPr>
        <p:spPr bwMode="auto">
          <a:xfrm>
            <a:off x="5973029" y="5740529"/>
            <a:ext cx="612444" cy="0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Line 87"/>
          <p:cNvCxnSpPr>
            <a:cxnSpLocks noChangeShapeType="1"/>
          </p:cNvCxnSpPr>
          <p:nvPr/>
        </p:nvCxnSpPr>
        <p:spPr bwMode="auto">
          <a:xfrm>
            <a:off x="6600808" y="4653136"/>
            <a:ext cx="1151376" cy="0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Line 88"/>
          <p:cNvCxnSpPr>
            <a:cxnSpLocks noChangeShapeType="1"/>
          </p:cNvCxnSpPr>
          <p:nvPr/>
        </p:nvCxnSpPr>
        <p:spPr bwMode="auto">
          <a:xfrm>
            <a:off x="6571887" y="5249540"/>
            <a:ext cx="1180296" cy="0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Line 89"/>
          <p:cNvCxnSpPr>
            <a:cxnSpLocks noChangeShapeType="1"/>
          </p:cNvCxnSpPr>
          <p:nvPr/>
        </p:nvCxnSpPr>
        <p:spPr bwMode="auto">
          <a:xfrm>
            <a:off x="6571887" y="5249540"/>
            <a:ext cx="27172" cy="1305944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圆角矩形 96"/>
          <p:cNvSpPr>
            <a:spLocks noChangeArrowheads="1"/>
          </p:cNvSpPr>
          <p:nvPr/>
        </p:nvSpPr>
        <p:spPr bwMode="auto">
          <a:xfrm>
            <a:off x="7752183" y="5605849"/>
            <a:ext cx="2049724" cy="524025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SharedPreference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圆角矩形 108"/>
          <p:cNvSpPr>
            <a:spLocks noChangeArrowheads="1"/>
          </p:cNvSpPr>
          <p:nvPr/>
        </p:nvSpPr>
        <p:spPr bwMode="auto">
          <a:xfrm>
            <a:off x="7752183" y="6302508"/>
            <a:ext cx="2049724" cy="464979"/>
          </a:xfrm>
          <a:prstGeom prst="roundRect">
            <a:avLst/>
          </a:prstGeom>
          <a:solidFill>
            <a:schemeClr val="bg1">
              <a:lumMod val="95000"/>
              <a:lumOff val="0"/>
            </a:schemeClr>
          </a:solidFill>
          <a:ln w="12700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269875" algn="ctr">
              <a:lnSpc>
                <a:spcPts val="1650"/>
              </a:lnSpc>
            </a:pPr>
            <a:r>
              <a:rPr lang="en-US" altLang="zh-CN" b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SQlite</a:t>
            </a:r>
            <a:endParaRPr lang="zh-CN" altLang="en-US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8" name="直接连接符 147"/>
          <p:cNvCxnSpPr>
            <a:cxnSpLocks noChangeShapeType="1"/>
          </p:cNvCxnSpPr>
          <p:nvPr/>
        </p:nvCxnSpPr>
        <p:spPr bwMode="auto">
          <a:xfrm>
            <a:off x="6571888" y="1187018"/>
            <a:ext cx="1155375" cy="7910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Line 88"/>
          <p:cNvCxnSpPr>
            <a:cxnSpLocks noChangeShapeType="1"/>
          </p:cNvCxnSpPr>
          <p:nvPr/>
        </p:nvCxnSpPr>
        <p:spPr bwMode="auto">
          <a:xfrm>
            <a:off x="6599059" y="5895704"/>
            <a:ext cx="1180296" cy="0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Line 88"/>
          <p:cNvCxnSpPr>
            <a:cxnSpLocks noChangeShapeType="1"/>
          </p:cNvCxnSpPr>
          <p:nvPr/>
        </p:nvCxnSpPr>
        <p:spPr bwMode="auto">
          <a:xfrm>
            <a:off x="6571887" y="6548818"/>
            <a:ext cx="1180296" cy="0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直接连接符 173"/>
          <p:cNvCxnSpPr>
            <a:cxnSpLocks noChangeShapeType="1"/>
          </p:cNvCxnSpPr>
          <p:nvPr/>
        </p:nvCxnSpPr>
        <p:spPr bwMode="auto">
          <a:xfrm>
            <a:off x="3687509" y="1584106"/>
            <a:ext cx="0" cy="4111729"/>
          </a:xfrm>
          <a:prstGeom prst="line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直接箭头连接符 176"/>
          <p:cNvCxnSpPr>
            <a:cxnSpLocks noChangeShapeType="1"/>
          </p:cNvCxnSpPr>
          <p:nvPr/>
        </p:nvCxnSpPr>
        <p:spPr bwMode="auto">
          <a:xfrm>
            <a:off x="3687509" y="1628800"/>
            <a:ext cx="410604" cy="0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直接箭头连接符 177"/>
          <p:cNvCxnSpPr>
            <a:cxnSpLocks noChangeShapeType="1"/>
          </p:cNvCxnSpPr>
          <p:nvPr/>
        </p:nvCxnSpPr>
        <p:spPr bwMode="auto">
          <a:xfrm flipV="1">
            <a:off x="3687509" y="3573016"/>
            <a:ext cx="343858" cy="4714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直接箭头连接符 178"/>
          <p:cNvCxnSpPr>
            <a:cxnSpLocks noChangeShapeType="1"/>
          </p:cNvCxnSpPr>
          <p:nvPr/>
        </p:nvCxnSpPr>
        <p:spPr bwMode="auto">
          <a:xfrm>
            <a:off x="3687510" y="5740529"/>
            <a:ext cx="244069" cy="0"/>
          </a:xfrm>
          <a:prstGeom prst="straightConnector1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994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9" y="332657"/>
            <a:ext cx="7769225" cy="64807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学习方法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怎么学？（</a:t>
            </a:r>
            <a:r>
              <a:rPr lang="en-US" altLang="zh-CN" b="1" dirty="0" smtClean="0"/>
              <a:t>How</a:t>
            </a:r>
            <a:r>
              <a:rPr lang="zh-CN" altLang="en-US" b="1" dirty="0" smtClean="0"/>
              <a:t>）</a:t>
            </a:r>
            <a:r>
              <a:rPr lang="zh-CN" altLang="en-US" sz="3600" b="1" dirty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zh-CN" altLang="en-US" sz="3600" b="1" dirty="0">
                <a:solidFill>
                  <a:schemeClr val="tx1"/>
                </a:solidFill>
                <a:latin typeface="Times New Roman" pitchFamily="18" charset="0"/>
              </a:rPr>
            </a:br>
            <a:endParaRPr lang="zh-CN" altLang="en-US" sz="36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700808"/>
            <a:ext cx="8153400" cy="4495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b="1" dirty="0" smtClean="0">
                <a:solidFill>
                  <a:srgbClr val="0000FF"/>
                </a:solidFill>
                <a:ea typeface="黑体" pitchFamily="49" charset="-122"/>
              </a:rPr>
              <a:t>探索编程语言学习之道法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掌握语言的＂环境，规则，元素＂三要素</a:t>
            </a:r>
            <a:r>
              <a:rPr lang="zh-CN" altLang="en-US" dirty="0" smtClean="0"/>
              <a:t> </a:t>
            </a:r>
            <a:endParaRPr lang="zh-CN" altLang="en-US" b="1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编写清晰简洁，能让其它程序员理解其意图的代码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从优秀的代码中学习领悟，使用优秀的代码</a:t>
            </a:r>
            <a:r>
              <a:rPr lang="zh-CN" altLang="en-US" dirty="0" smtClean="0"/>
              <a:t> </a:t>
            </a:r>
            <a:endParaRPr lang="zh-CN" altLang="en-US" b="1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</a:pPr>
            <a:endParaRPr lang="en-US" altLang="zh-CN" sz="2600" b="1" dirty="0">
              <a:solidFill>
                <a:srgbClr val="0000FF"/>
              </a:solidFill>
              <a:ea typeface="黑体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</a:pPr>
            <a:r>
              <a:rPr lang="zh-CN" altLang="en-US" sz="2600" b="1" dirty="0">
                <a:solidFill>
                  <a:srgbClr val="0000FF"/>
                </a:solidFill>
                <a:ea typeface="黑体" pitchFamily="49" charset="-122"/>
              </a:rPr>
              <a:t>学习方法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多看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多想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b="1" dirty="0"/>
              <a:t>多练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</a:pPr>
            <a:endParaRPr lang="zh-CN" altLang="en-US" sz="2400" b="1" dirty="0"/>
          </a:p>
        </p:txBody>
      </p:sp>
      <p:sp>
        <p:nvSpPr>
          <p:cNvPr id="2" name="云形标注 1"/>
          <p:cNvSpPr/>
          <p:nvPr/>
        </p:nvSpPr>
        <p:spPr>
          <a:xfrm>
            <a:off x="4727848" y="3789040"/>
            <a:ext cx="3024336" cy="1584176"/>
          </a:xfrm>
          <a:prstGeom prst="cloudCallout">
            <a:avLst>
              <a:gd name="adj1" fmla="val -84402"/>
              <a:gd name="adj2" fmla="val 8009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实践、实践再实践</a:t>
            </a:r>
          </a:p>
        </p:txBody>
      </p:sp>
    </p:spTree>
    <p:extLst>
      <p:ext uri="{BB962C8B-B14F-4D97-AF65-F5344CB8AC3E}">
        <p14:creationId xmlns:p14="http://schemas.microsoft.com/office/powerpoint/2010/main" val="6079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8214" y="620713"/>
            <a:ext cx="7769225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zh-CN" altLang="en-US" b="1" dirty="0" smtClean="0">
                <a:solidFill>
                  <a:schemeClr val="tx1"/>
                </a:solidFill>
              </a:rPr>
              <a:t>考核方式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——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分值组成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/>
            </a:r>
            <a:br>
              <a:rPr kumimoji="1" lang="en-US" altLang="zh-CN" b="1" dirty="0" smtClean="0">
                <a:solidFill>
                  <a:schemeClr val="tx1"/>
                </a:solidFill>
              </a:rPr>
            </a:br>
            <a:endParaRPr kumimoji="1" lang="zh-CN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4" y="1700808"/>
            <a:ext cx="7920235" cy="4536504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4000" b="1" dirty="0"/>
              <a:t>形成性</a:t>
            </a:r>
            <a:r>
              <a:rPr lang="zh-CN" altLang="en-US" sz="4000" b="1" dirty="0" smtClean="0"/>
              <a:t>考核</a:t>
            </a: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30</a:t>
            </a:r>
            <a:r>
              <a:rPr lang="zh-CN" altLang="en-US" sz="4000" b="1" dirty="0"/>
              <a:t>分</a:t>
            </a:r>
            <a:endParaRPr lang="en-US" altLang="zh-CN" sz="4000" b="1" dirty="0"/>
          </a:p>
          <a:p>
            <a:pPr lvl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</a:rPr>
              <a:t>作业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5</a:t>
            </a:r>
            <a:r>
              <a:rPr lang="zh-CN" altLang="en-US" sz="3200" b="1" dirty="0" smtClean="0"/>
              <a:t>分（平台提交作业</a:t>
            </a:r>
            <a:r>
              <a:rPr lang="en-US" altLang="zh-CN" sz="3200" b="1" dirty="0" smtClean="0"/>
              <a:t>5</a:t>
            </a:r>
            <a:r>
              <a:rPr lang="zh-CN" altLang="en-US" sz="3200" b="1" dirty="0"/>
              <a:t>次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  <a:p>
            <a:pPr lvl="1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</a:rPr>
              <a:t>线上学习</a:t>
            </a:r>
            <a:r>
              <a:rPr lang="en-US" altLang="zh-CN" sz="3200" b="1" dirty="0" smtClean="0"/>
              <a:t>5</a:t>
            </a:r>
            <a:r>
              <a:rPr lang="zh-CN" altLang="en-US" sz="3200" b="1" dirty="0" smtClean="0"/>
              <a:t>分（学习平台，</a:t>
            </a:r>
            <a:r>
              <a:rPr lang="en-US" altLang="zh-CN" sz="3200" b="1" dirty="0" smtClean="0"/>
              <a:t>MOOC</a:t>
            </a:r>
            <a:r>
              <a:rPr lang="zh-CN" altLang="en-US" sz="3200" b="1" dirty="0" smtClean="0"/>
              <a:t>平台的学习情况导出数据）</a:t>
            </a:r>
            <a:endParaRPr lang="en-US" altLang="zh-CN" sz="3200" b="1" dirty="0"/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三级项目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zh-CN" altLang="en-US" sz="3200" b="1" dirty="0"/>
              <a:t>分（每人检查</a:t>
            </a:r>
            <a:r>
              <a:rPr lang="en-US" altLang="zh-CN" sz="3200" b="1" dirty="0"/>
              <a:t>4</a:t>
            </a:r>
            <a:r>
              <a:rPr lang="zh-CN" altLang="en-US" sz="3200" b="1" dirty="0"/>
              <a:t>次三级项目）</a:t>
            </a:r>
            <a:endParaRPr lang="en-US" altLang="zh-CN" sz="3200" b="1" dirty="0"/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加分 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有价值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新技术、准备充分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的技术分享每次加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分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/>
              <a:t>终结性考核</a:t>
            </a:r>
            <a:r>
              <a:rPr lang="zh-CN" altLang="en-US" sz="3200" b="1" dirty="0" smtClean="0"/>
              <a:t>分</a:t>
            </a:r>
            <a:r>
              <a:rPr lang="en-US" altLang="zh-CN" sz="3200" b="1" dirty="0" smtClean="0"/>
              <a:t>70</a:t>
            </a:r>
            <a:r>
              <a:rPr lang="zh-CN" altLang="en-US" sz="3200" b="1" dirty="0" smtClean="0"/>
              <a:t>分</a:t>
            </a:r>
            <a:endParaRPr lang="en-US" altLang="zh-CN" sz="3200" b="1" dirty="0" smtClean="0"/>
          </a:p>
          <a:p>
            <a:pPr lvl="1">
              <a:lnSpc>
                <a:spcPct val="150000"/>
              </a:lnSpc>
            </a:pPr>
            <a:r>
              <a:rPr lang="zh-CN" altLang="en-US" sz="3100" b="1" dirty="0"/>
              <a:t>随堂测验</a:t>
            </a:r>
            <a:r>
              <a:rPr lang="en-US" altLang="zh-CN" sz="3100" b="1" dirty="0"/>
              <a:t>10</a:t>
            </a:r>
            <a:r>
              <a:rPr lang="zh-CN" altLang="en-US" sz="3100" b="1" dirty="0"/>
              <a:t>分（</a:t>
            </a:r>
            <a:r>
              <a:rPr lang="en-US" altLang="zh-CN" sz="3100" b="1" dirty="0"/>
              <a:t>14-15</a:t>
            </a:r>
            <a:r>
              <a:rPr lang="zh-CN" altLang="en-US" sz="3100" b="1" dirty="0"/>
              <a:t>周上机，</a:t>
            </a:r>
            <a:r>
              <a:rPr lang="en-US" altLang="zh-CN" sz="3100" b="1" dirty="0"/>
              <a:t>100</a:t>
            </a:r>
            <a:r>
              <a:rPr lang="zh-CN" altLang="en-US" sz="3100" b="1" dirty="0"/>
              <a:t>道选择题，占</a:t>
            </a:r>
            <a:r>
              <a:rPr lang="en-US" altLang="zh-CN" sz="3100" b="1" dirty="0"/>
              <a:t>10%</a:t>
            </a:r>
            <a:r>
              <a:rPr lang="zh-CN" altLang="en-US" sz="3100" b="1" dirty="0"/>
              <a:t>）</a:t>
            </a:r>
            <a:endParaRPr lang="en-US" altLang="zh-CN" sz="3100" b="1" dirty="0"/>
          </a:p>
          <a:p>
            <a:pPr lvl="1">
              <a:lnSpc>
                <a:spcPct val="150000"/>
              </a:lnSpc>
            </a:pPr>
            <a:r>
              <a:rPr lang="en-US" altLang="zh-CN" sz="3200" b="1" dirty="0"/>
              <a:t> </a:t>
            </a:r>
            <a:r>
              <a:rPr lang="zh-CN" altLang="en-US" sz="3200" b="1" dirty="0"/>
              <a:t>大</a:t>
            </a:r>
            <a:r>
              <a:rPr lang="zh-CN" altLang="en-US" sz="3200" b="1" dirty="0" smtClean="0"/>
              <a:t>作业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zh-CN" altLang="en-US" sz="3200" b="1" dirty="0"/>
              <a:t>分</a:t>
            </a:r>
            <a:endParaRPr lang="en-US" altLang="zh-CN" sz="3200" b="1" dirty="0"/>
          </a:p>
          <a:p>
            <a:pPr eaLnBrk="1" hangingPunct="1"/>
            <a:endParaRPr lang="zh-CN" altLang="en-US" sz="3200" b="1" dirty="0"/>
          </a:p>
        </p:txBody>
      </p:sp>
      <p:sp>
        <p:nvSpPr>
          <p:cNvPr id="4" name="云形标注 3"/>
          <p:cNvSpPr/>
          <p:nvPr/>
        </p:nvSpPr>
        <p:spPr>
          <a:xfrm>
            <a:off x="5824056" y="5560327"/>
            <a:ext cx="4320480" cy="1224136"/>
          </a:xfrm>
          <a:prstGeom prst="cloudCallout">
            <a:avLst>
              <a:gd name="adj1" fmla="val -80496"/>
              <a:gd name="adj2" fmla="val -384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测验低于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不能及格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55640" y="4797152"/>
            <a:ext cx="181918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00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02218"/>
              </p:ext>
            </p:extLst>
          </p:nvPr>
        </p:nvGraphicFramePr>
        <p:xfrm>
          <a:off x="2639617" y="1556792"/>
          <a:ext cx="6912769" cy="5184574"/>
        </p:xfrm>
        <a:graphic>
          <a:graphicData uri="http://schemas.openxmlformats.org/drawingml/2006/table">
            <a:tbl>
              <a:tblPr firstRow="1" firstCol="1" bandRow="1"/>
              <a:tblGrid>
                <a:gridCol w="1526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90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6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模块分类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工时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开发任务名称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2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主页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ViewPagr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Fragment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实现切换效果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ViewPagr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Fragment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实现切换效果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ViewPagr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Fragment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实现切换效果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7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RadiouButt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Fragment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实现切换效果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RadiouButt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Fragment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实现切换效果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RadiouButt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Fragment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实现切换效果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1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底端导航条的实现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底端导航条的实现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底端导航条的实现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148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首页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主页整体布局的实现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主页整体布局的实现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主页整体布局的实现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9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轮播广告的实现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轮播广告的实现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轮播广告的实现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9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分类区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分类区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分类区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7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新到商品、推荐商品、打折商品区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新到商品、推荐商品、打折商品区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新到商品、推荐商品、打折商品区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启动页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启动页不同广告图片的切换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启动页不同广告图片的切换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启动页不同广告图片的切换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7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图片切换的动画实现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图片切换的动画实现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图片切换的动画实现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81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是否第一次启动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Apps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信息的存取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是否第一次启动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Apps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信息的存取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是否第一次启动</a:t>
                      </a: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Apps</a:t>
                      </a: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信息的存取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96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商品列表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商品列表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商品列表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商品列表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5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商品列表事件处理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商品列表事件处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商品列表事件处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241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vert="ea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7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店铺列表优化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店铺列表优化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店铺列表优化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20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店铺详情页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店铺详情页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店铺详情页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16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本地收藏夹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本地收藏夹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本地收藏夹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本地收藏夹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16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登录功能实现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登录功能实现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登录功能实现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登录功能实现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83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新到商品实现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新到商品实现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6327" marR="563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2273186" y="260648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>
                <a:solidFill>
                  <a:schemeClr val="tx1"/>
                </a:solidFill>
              </a:rPr>
              <a:t>考核方式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——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课堂实践考核内容</a:t>
            </a:r>
          </a:p>
        </p:txBody>
      </p:sp>
    </p:spTree>
    <p:extLst>
      <p:ext uri="{BB962C8B-B14F-4D97-AF65-F5344CB8AC3E}">
        <p14:creationId xmlns:p14="http://schemas.microsoft.com/office/powerpoint/2010/main" val="113462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b="1" dirty="0">
                <a:solidFill>
                  <a:schemeClr val="tx1"/>
                </a:solidFill>
              </a:rPr>
              <a:t>形成性考核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——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三级项目考核内容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556792"/>
            <a:ext cx="4320480" cy="4964260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4943872" y="1484784"/>
            <a:ext cx="5616624" cy="4176464"/>
          </a:xfrm>
          <a:prstGeom prst="cloudCallout">
            <a:avLst>
              <a:gd name="adj1" fmla="val -61895"/>
              <a:gd name="adj2" fmla="val 33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分组进行，</a:t>
            </a:r>
            <a:r>
              <a:rPr lang="zh-CN" altLang="en-US" sz="2400" dirty="0" smtClean="0"/>
              <a:t>每组考核</a:t>
            </a:r>
            <a:r>
              <a:rPr lang="zh-CN" altLang="en-US" sz="2400" dirty="0"/>
              <a:t>次数</a:t>
            </a:r>
            <a:r>
              <a:rPr lang="en-US" altLang="zh-CN" sz="2400" dirty="0"/>
              <a:t>4</a:t>
            </a:r>
            <a:r>
              <a:rPr lang="zh-CN" altLang="en-US" sz="2400" dirty="0"/>
              <a:t>次，每次随机抽查小组，每组随机抽查组员课上讲解，以课后完成（根据视频及教材），课上讲解形式进行，讲解内容（项目运行效果，项目涉及知识点、项目实现过程、注意事项及重难点）</a:t>
            </a:r>
          </a:p>
        </p:txBody>
      </p:sp>
    </p:spTree>
    <p:extLst>
      <p:ext uri="{BB962C8B-B14F-4D97-AF65-F5344CB8AC3E}">
        <p14:creationId xmlns:p14="http://schemas.microsoft.com/office/powerpoint/2010/main" val="10027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课程基本信息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536" y="1628800"/>
            <a:ext cx="8531352" cy="4495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Poor Richard" pitchFamily="18" charset="0"/>
              </a:rPr>
              <a:t>课程名称：移动应用开发技术（</a:t>
            </a:r>
            <a:r>
              <a:rPr lang="en-US" altLang="zh-CN" b="1" dirty="0" smtClean="0">
                <a:latin typeface="Poor Richard" pitchFamily="18" charset="0"/>
              </a:rPr>
              <a:t>Android</a:t>
            </a:r>
            <a:r>
              <a:rPr lang="zh-CN" altLang="en-US" b="1" dirty="0" smtClean="0">
                <a:latin typeface="Poor Richard" pitchFamily="18" charset="0"/>
              </a:rPr>
              <a:t>）</a:t>
            </a:r>
            <a:endParaRPr lang="en-US" altLang="zh-CN" b="1" dirty="0" smtClean="0">
              <a:latin typeface="Poor Richard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Poor Richard" pitchFamily="18" charset="0"/>
              </a:rPr>
              <a:t>课程</a:t>
            </a:r>
            <a:r>
              <a:rPr lang="zh-CN" altLang="en-US" b="1" smtClean="0">
                <a:latin typeface="Poor Richard" pitchFamily="18" charset="0"/>
              </a:rPr>
              <a:t>类别：选修</a:t>
            </a:r>
            <a:r>
              <a:rPr lang="zh-CN" altLang="en-US" b="1" dirty="0" smtClean="0">
                <a:latin typeface="Poor Richard" pitchFamily="18" charset="0"/>
              </a:rPr>
              <a:t>课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Poor Richard" pitchFamily="18" charset="0"/>
              </a:rPr>
              <a:t>学时安排：</a:t>
            </a:r>
            <a:r>
              <a:rPr lang="en-US" altLang="zh-CN" b="1" dirty="0" smtClean="0">
                <a:latin typeface="Poor Richard" pitchFamily="18" charset="0"/>
              </a:rPr>
              <a:t>64</a:t>
            </a:r>
            <a:r>
              <a:rPr lang="zh-CN" altLang="en-US" b="1" dirty="0" smtClean="0">
                <a:latin typeface="Poor Richard" pitchFamily="18" charset="0"/>
              </a:rPr>
              <a:t>学时</a:t>
            </a:r>
            <a:endParaRPr lang="en-US" altLang="zh-CN" b="1" dirty="0" smtClean="0">
              <a:latin typeface="Poor Richard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Poor Richard" pitchFamily="18" charset="0"/>
              </a:rPr>
              <a:t>先修课程：面向对象程序设计（</a:t>
            </a:r>
            <a:r>
              <a:rPr lang="en-US" altLang="zh-CN" b="1" dirty="0" smtClean="0">
                <a:latin typeface="Poor Richard" pitchFamily="18" charset="0"/>
              </a:rPr>
              <a:t>Java</a:t>
            </a:r>
            <a:r>
              <a:rPr lang="zh-CN" altLang="en-US" b="1" dirty="0" smtClean="0">
                <a:latin typeface="Poor Richard" pitchFamily="18" charset="0"/>
              </a:rPr>
              <a:t>）</a:t>
            </a:r>
            <a:endParaRPr lang="en-US" altLang="zh-CN" b="1" dirty="0" smtClean="0">
              <a:latin typeface="Poor Richard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Poor Richard" pitchFamily="18" charset="0"/>
              </a:rPr>
              <a:t>后续课程：软件工程项目训练（</a:t>
            </a:r>
            <a:r>
              <a:rPr lang="en-US" altLang="zh-CN" b="1" dirty="0" smtClean="0">
                <a:latin typeface="Poor Richard" pitchFamily="18" charset="0"/>
              </a:rPr>
              <a:t>Java </a:t>
            </a:r>
            <a:r>
              <a:rPr lang="en-US" altLang="zh-CN" b="1" dirty="0" err="1" smtClean="0">
                <a:latin typeface="Poor Richard" pitchFamily="18" charset="0"/>
              </a:rPr>
              <a:t>Web+Android</a:t>
            </a:r>
            <a:r>
              <a:rPr lang="zh-CN" altLang="en-US" b="1" dirty="0" smtClean="0">
                <a:latin typeface="Poor Richard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7528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5520" y="1628800"/>
            <a:ext cx="8676456" cy="4495800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zh-CN" altLang="en-US" sz="3000" b="1" dirty="0" smtClean="0">
                <a:ea typeface="宋体" charset="-122"/>
              </a:rPr>
              <a:t>第</a:t>
            </a:r>
            <a:r>
              <a:rPr lang="en-US" altLang="zh-CN" sz="3000" b="1" dirty="0" smtClean="0">
                <a:ea typeface="宋体" charset="-122"/>
              </a:rPr>
              <a:t>7-8</a:t>
            </a:r>
            <a:r>
              <a:rPr lang="zh-CN" altLang="en-US" sz="3000" b="1" dirty="0" smtClean="0">
                <a:ea typeface="宋体" charset="-122"/>
              </a:rPr>
              <a:t>周</a:t>
            </a:r>
            <a:r>
              <a:rPr lang="zh-CN" altLang="en-US" sz="3000" b="1" dirty="0">
                <a:ea typeface="宋体" charset="-122"/>
              </a:rPr>
              <a:t>项目选题评审，任课教师检查（</a:t>
            </a:r>
            <a:r>
              <a:rPr lang="en-US" altLang="zh-CN" sz="3000" b="1" dirty="0">
                <a:ea typeface="宋体" charset="-122"/>
              </a:rPr>
              <a:t>20</a:t>
            </a:r>
            <a:r>
              <a:rPr lang="zh-CN" altLang="en-US" sz="3000" b="1" dirty="0">
                <a:ea typeface="宋体" charset="-122"/>
              </a:rPr>
              <a:t>％），评审项目原型。</a:t>
            </a:r>
          </a:p>
          <a:p>
            <a:pPr marL="685800" lvl="2" indent="457200">
              <a:buNone/>
            </a:pPr>
            <a:endParaRPr lang="en-US" altLang="zh-CN" sz="2100" b="1" dirty="0"/>
          </a:p>
          <a:p>
            <a:pPr marL="685800" lvl="2" indent="457200">
              <a:buNone/>
            </a:pPr>
            <a:endParaRPr lang="en-US" altLang="zh-CN" sz="2100" b="1" dirty="0"/>
          </a:p>
          <a:p>
            <a:pPr marL="0" indent="457200">
              <a:buNone/>
            </a:pPr>
            <a:endParaRPr lang="en-US" altLang="zh-CN" sz="2400" b="1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000" b="1" dirty="0">
                <a:ea typeface="宋体" charset="-122"/>
              </a:rPr>
              <a:t>（</a:t>
            </a:r>
            <a:r>
              <a:rPr lang="en-US" altLang="zh-CN" sz="3000" b="1" dirty="0">
                <a:ea typeface="宋体" charset="-122"/>
              </a:rPr>
              <a:t>2</a:t>
            </a:r>
            <a:r>
              <a:rPr lang="zh-CN" altLang="en-US" sz="3000" b="1" dirty="0">
                <a:ea typeface="宋体" charset="-122"/>
              </a:rPr>
              <a:t>）最后一周大作业检查</a:t>
            </a:r>
            <a:r>
              <a:rPr lang="en-US" altLang="zh-CN" sz="3200" b="1" dirty="0"/>
              <a:t>80% </a:t>
            </a:r>
            <a:r>
              <a:rPr lang="zh-CN" altLang="en-US" sz="3000" b="1" dirty="0">
                <a:ea typeface="宋体" charset="-122"/>
              </a:rPr>
              <a:t>。</a:t>
            </a:r>
            <a:endParaRPr lang="zh-CN" altLang="en-US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solidFill>
                  <a:schemeClr val="tx1"/>
                </a:solidFill>
              </a:rPr>
              <a:t>终结性考核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——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大作业</a:t>
            </a:r>
            <a:r>
              <a:rPr kumimoji="1" lang="zh-CN" altLang="en-US" sz="4000" b="1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sz="4000" b="1" dirty="0" smtClean="0">
                <a:solidFill>
                  <a:schemeClr val="tx1"/>
                </a:solidFill>
              </a:rPr>
              <a:t>60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%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15379"/>
              </p:ext>
            </p:extLst>
          </p:nvPr>
        </p:nvGraphicFramePr>
        <p:xfrm>
          <a:off x="3215680" y="3068960"/>
          <a:ext cx="5472609" cy="1156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1031">
                  <a:extLst>
                    <a:ext uri="{9D8B030D-6E8A-4147-A177-3AD203B41FA5}">
                      <a16:colId xmlns:a16="http://schemas.microsoft.com/office/drawing/2014/main" val="3643336037"/>
                    </a:ext>
                  </a:extLst>
                </a:gridCol>
                <a:gridCol w="2901578">
                  <a:extLst>
                    <a:ext uri="{9D8B030D-6E8A-4147-A177-3AD203B41FA5}">
                      <a16:colId xmlns:a16="http://schemas.microsoft.com/office/drawing/2014/main" val="585877686"/>
                    </a:ext>
                  </a:extLst>
                </a:gridCol>
              </a:tblGrid>
              <a:tr h="34682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原型设计（</a:t>
                      </a:r>
                      <a:r>
                        <a:rPr lang="en-US" sz="2000" b="1" kern="0" dirty="0">
                          <a:effectLst/>
                        </a:rPr>
                        <a:t>20</a:t>
                      </a:r>
                      <a:r>
                        <a:rPr lang="zh-CN" sz="2000" b="1" kern="0" dirty="0">
                          <a:effectLst/>
                        </a:rPr>
                        <a:t>）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0589"/>
                  </a:ext>
                </a:extLst>
              </a:tr>
              <a:tr h="8092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新颖性、创新性</a:t>
                      </a:r>
                      <a:r>
                        <a:rPr lang="en-US" sz="2000" b="1" kern="0" dirty="0">
                          <a:effectLst/>
                        </a:rPr>
                        <a:t>10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effectLst/>
                        </a:rPr>
                        <a:t>功能完整性</a:t>
                      </a:r>
                      <a:r>
                        <a:rPr lang="en-US" sz="2000" b="1" kern="0" dirty="0">
                          <a:effectLst/>
                        </a:rPr>
                        <a:t>10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4974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044" y="1556792"/>
            <a:ext cx="10275468" cy="5301208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</a:t>
            </a:r>
            <a:r>
              <a:rPr lang="zh-CN" altLang="en-US" sz="2400" b="1" dirty="0" smtClean="0">
                <a:ea typeface="宋体" charset="-122"/>
              </a:rPr>
              <a:t>原型评审小组之间互评，评分标准和评分表如下：</a:t>
            </a:r>
            <a:endParaRPr lang="en-US" altLang="zh-CN" sz="2400" b="1" dirty="0"/>
          </a:p>
          <a:p>
            <a:pPr marL="0" indent="457200"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. </a:t>
            </a:r>
            <a:r>
              <a:rPr lang="zh-CN" altLang="en-US" sz="2400" b="1" dirty="0">
                <a:solidFill>
                  <a:srgbClr val="FF0000"/>
                </a:solidFill>
              </a:rPr>
              <a:t>新颖性、创新性</a:t>
            </a:r>
            <a:r>
              <a:rPr lang="zh-CN" altLang="en-US" sz="2400" b="1" dirty="0"/>
              <a:t>：项目内容新颖，能够与当前主流的人工智能、大数据及物联网进行结合、有实际应用价值、项目内容避开商城类的则认为项目创新性较好，即可达到</a:t>
            </a:r>
            <a:r>
              <a:rPr lang="en-US" altLang="zh-CN" sz="2400" b="1" dirty="0"/>
              <a:t>9-10</a:t>
            </a:r>
            <a:r>
              <a:rPr lang="zh-CN" altLang="en-US" sz="2400" b="1" dirty="0"/>
              <a:t>分。</a:t>
            </a:r>
          </a:p>
          <a:p>
            <a:pPr marL="0" indent="45720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．功能完整性</a:t>
            </a:r>
            <a:r>
              <a:rPr lang="zh-CN" altLang="en-US" sz="2400" b="1" dirty="0"/>
              <a:t>：项目功能的设计能够完成项目业务需求，功能完整。核心流程设计能够形成闭环，比如商城类项目，从浏览商品到商品评价为一个完成的核心功能闭环。</a:t>
            </a:r>
          </a:p>
          <a:p>
            <a:pPr marL="0" indent="45720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原型评审各班交叉互评</a:t>
            </a:r>
            <a:r>
              <a:rPr lang="zh-CN" altLang="en-US" sz="2400" b="1" dirty="0" smtClean="0"/>
              <a:t>，各</a:t>
            </a:r>
            <a:r>
              <a:rPr lang="zh-CN" altLang="en-US" sz="2400" b="1" dirty="0"/>
              <a:t>组需要对另一个班级的所有项目按照高低进行排序，最好的排名为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，第二好的排名为</a:t>
            </a:r>
            <a:r>
              <a:rPr lang="en-US" altLang="zh-CN" sz="2400" b="1" dirty="0"/>
              <a:t>2…</a:t>
            </a:r>
            <a:r>
              <a:rPr lang="zh-CN" altLang="en-US" sz="2400" b="1" dirty="0"/>
              <a:t>依次类图</a:t>
            </a:r>
          </a:p>
          <a:p>
            <a:pPr marL="0" indent="457200">
              <a:buNone/>
            </a:pPr>
            <a:r>
              <a:rPr lang="zh-CN" altLang="en-US" sz="2400" b="1" dirty="0" smtClean="0"/>
              <a:t>请</a:t>
            </a:r>
            <a:r>
              <a:rPr lang="zh-CN" altLang="en-US" sz="2400" b="1" dirty="0"/>
              <a:t>大家务必按照</a:t>
            </a:r>
            <a:r>
              <a:rPr lang="zh-CN" altLang="en-US" sz="2400" b="1" dirty="0">
                <a:solidFill>
                  <a:srgbClr val="FF0000"/>
                </a:solidFill>
              </a:rPr>
              <a:t>公平公正</a:t>
            </a:r>
            <a:r>
              <a:rPr lang="zh-CN" altLang="en-US" sz="2400" b="1" dirty="0"/>
              <a:t>原则根据标准进行检查</a:t>
            </a:r>
          </a:p>
          <a:p>
            <a:pPr marL="0" indent="457200">
              <a:buNone/>
            </a:pPr>
            <a:endParaRPr lang="en-US" altLang="zh-CN" sz="2400" b="1" dirty="0"/>
          </a:p>
          <a:p>
            <a:pPr eaLnBrk="1" hangingPunct="1"/>
            <a:endParaRPr lang="zh-CN" altLang="en-US" sz="2400" dirty="0" smtClean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solidFill>
                  <a:schemeClr val="tx1"/>
                </a:solidFill>
              </a:rPr>
              <a:t>终结性考核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——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大作业</a:t>
            </a:r>
            <a:r>
              <a:rPr kumimoji="1" lang="zh-CN" altLang="en-US" sz="4000" b="1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sz="4000" b="1" dirty="0" smtClean="0">
                <a:solidFill>
                  <a:schemeClr val="tx1"/>
                </a:solidFill>
              </a:rPr>
              <a:t>60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%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10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457200">
              <a:lnSpc>
                <a:spcPct val="150000"/>
              </a:lnSpc>
              <a:buNone/>
            </a:pPr>
            <a:r>
              <a:rPr lang="en-US" altLang="zh-CN" sz="3200" b="1" dirty="0"/>
              <a:t>(1) </a:t>
            </a:r>
            <a:r>
              <a:rPr lang="zh-CN" altLang="en-US" sz="3200" b="1" dirty="0"/>
              <a:t>原型文件</a:t>
            </a:r>
            <a:endParaRPr lang="en-US" altLang="zh-CN" sz="3200" b="1" dirty="0"/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3200" b="1" dirty="0"/>
              <a:t>(2) </a:t>
            </a:r>
            <a:r>
              <a:rPr lang="en-US" altLang="zh-CN" sz="3200" b="1" dirty="0" err="1" smtClean="0"/>
              <a:t>ppt</a:t>
            </a:r>
            <a:endParaRPr lang="en-US" altLang="zh-CN" sz="3200" b="1" dirty="0"/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3200" b="1" dirty="0" smtClean="0"/>
              <a:t>(3</a:t>
            </a:r>
            <a:r>
              <a:rPr lang="en-US" altLang="zh-CN" sz="3200" b="1" dirty="0"/>
              <a:t>) </a:t>
            </a:r>
            <a:r>
              <a:rPr lang="zh-CN" altLang="en-US" sz="3200" b="1" dirty="0"/>
              <a:t>项目</a:t>
            </a:r>
            <a:r>
              <a:rPr lang="zh-CN" altLang="en-US" sz="3200" b="1" dirty="0" smtClean="0"/>
              <a:t>源码</a:t>
            </a:r>
            <a:endParaRPr lang="en-US" altLang="zh-CN" sz="3200" b="1" dirty="0" smtClean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 b="1" dirty="0" smtClean="0"/>
              <a:t>（</a:t>
            </a:r>
            <a:r>
              <a:rPr lang="en-US" altLang="zh-CN" sz="3200" b="1" dirty="0" smtClean="0"/>
              <a:t>4</a:t>
            </a:r>
            <a:r>
              <a:rPr lang="zh-CN" altLang="en-US" sz="3200" b="1" dirty="0"/>
              <a:t>）项目文档</a:t>
            </a:r>
            <a:endParaRPr lang="en-US" altLang="zh-CN" sz="3200" b="1" dirty="0"/>
          </a:p>
        </p:txBody>
      </p:sp>
      <p:sp>
        <p:nvSpPr>
          <p:cNvPr id="4" name="云形标注 3"/>
          <p:cNvSpPr/>
          <p:nvPr/>
        </p:nvSpPr>
        <p:spPr>
          <a:xfrm>
            <a:off x="6528048" y="2204864"/>
            <a:ext cx="3240360" cy="1944216"/>
          </a:xfrm>
          <a:prstGeom prst="cloudCallout">
            <a:avLst>
              <a:gd name="adj1" fmla="val -111229"/>
              <a:gd name="adj2" fmla="val -1671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不按时提交成果物不能及格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847528" y="260648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b="1" dirty="0">
                <a:solidFill>
                  <a:schemeClr val="tx1"/>
                </a:solidFill>
              </a:rPr>
              <a:t>终结性考核</a:t>
            </a:r>
            <a:r>
              <a:rPr kumimoji="1" lang="en-US" altLang="zh-CN" sz="4000" b="1" dirty="0">
                <a:solidFill>
                  <a:schemeClr val="tx1"/>
                </a:solidFill>
              </a:rPr>
              <a:t>——</a:t>
            </a:r>
            <a:r>
              <a:rPr kumimoji="1" lang="zh-CN" altLang="en-US" sz="4000" b="1" dirty="0">
                <a:solidFill>
                  <a:schemeClr val="tx1"/>
                </a:solidFill>
              </a:rPr>
              <a:t>成果物</a:t>
            </a:r>
          </a:p>
        </p:txBody>
      </p:sp>
    </p:spTree>
    <p:extLst>
      <p:ext uri="{BB962C8B-B14F-4D97-AF65-F5344CB8AC3E}">
        <p14:creationId xmlns:p14="http://schemas.microsoft.com/office/powerpoint/2010/main" val="14682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</a:rPr>
              <a:t>终结性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考核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——</a:t>
            </a:r>
            <a:r>
              <a:rPr kumimoji="1" lang="zh-CN" altLang="en-US" b="1" dirty="0">
                <a:solidFill>
                  <a:schemeClr val="tx1"/>
                </a:solidFill>
              </a:rPr>
              <a:t>大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作业检查标准</a:t>
            </a:r>
            <a:endParaRPr lang="zh-CN" altLang="en-US" dirty="0"/>
          </a:p>
        </p:txBody>
      </p:sp>
      <p:sp>
        <p:nvSpPr>
          <p:cNvPr id="6" name="云形标注 5"/>
          <p:cNvSpPr/>
          <p:nvPr/>
        </p:nvSpPr>
        <p:spPr>
          <a:xfrm>
            <a:off x="5951984" y="4509120"/>
            <a:ext cx="4104456" cy="2173188"/>
          </a:xfrm>
          <a:prstGeom prst="cloudCallout">
            <a:avLst>
              <a:gd name="adj1" fmla="val -96935"/>
              <a:gd name="adj2" fmla="val -7378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3-4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一组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按模块划分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不编码的同学不能及格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826718"/>
              </p:ext>
            </p:extLst>
          </p:nvPr>
        </p:nvGraphicFramePr>
        <p:xfrm>
          <a:off x="1775523" y="1628800"/>
          <a:ext cx="8514653" cy="1728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732">
                  <a:extLst>
                    <a:ext uri="{9D8B030D-6E8A-4147-A177-3AD203B41FA5}">
                      <a16:colId xmlns:a16="http://schemas.microsoft.com/office/drawing/2014/main" val="2868826891"/>
                    </a:ext>
                  </a:extLst>
                </a:gridCol>
                <a:gridCol w="975975">
                  <a:extLst>
                    <a:ext uri="{9D8B030D-6E8A-4147-A177-3AD203B41FA5}">
                      <a16:colId xmlns:a16="http://schemas.microsoft.com/office/drawing/2014/main" val="682195335"/>
                    </a:ext>
                  </a:extLst>
                </a:gridCol>
                <a:gridCol w="1016853">
                  <a:extLst>
                    <a:ext uri="{9D8B030D-6E8A-4147-A177-3AD203B41FA5}">
                      <a16:colId xmlns:a16="http://schemas.microsoft.com/office/drawing/2014/main" val="3652030263"/>
                    </a:ext>
                  </a:extLst>
                </a:gridCol>
                <a:gridCol w="1044106">
                  <a:extLst>
                    <a:ext uri="{9D8B030D-6E8A-4147-A177-3AD203B41FA5}">
                      <a16:colId xmlns:a16="http://schemas.microsoft.com/office/drawing/2014/main" val="2802657972"/>
                    </a:ext>
                  </a:extLst>
                </a:gridCol>
                <a:gridCol w="756253">
                  <a:extLst>
                    <a:ext uri="{9D8B030D-6E8A-4147-A177-3AD203B41FA5}">
                      <a16:colId xmlns:a16="http://schemas.microsoft.com/office/drawing/2014/main" val="3904611288"/>
                    </a:ext>
                  </a:extLst>
                </a:gridCol>
                <a:gridCol w="740923">
                  <a:extLst>
                    <a:ext uri="{9D8B030D-6E8A-4147-A177-3AD203B41FA5}">
                      <a16:colId xmlns:a16="http://schemas.microsoft.com/office/drawing/2014/main" val="4228377496"/>
                    </a:ext>
                  </a:extLst>
                </a:gridCol>
                <a:gridCol w="740923">
                  <a:extLst>
                    <a:ext uri="{9D8B030D-6E8A-4147-A177-3AD203B41FA5}">
                      <a16:colId xmlns:a16="http://schemas.microsoft.com/office/drawing/2014/main" val="2237302274"/>
                    </a:ext>
                  </a:extLst>
                </a:gridCol>
                <a:gridCol w="727296">
                  <a:extLst>
                    <a:ext uri="{9D8B030D-6E8A-4147-A177-3AD203B41FA5}">
                      <a16:colId xmlns:a16="http://schemas.microsoft.com/office/drawing/2014/main" val="2557381812"/>
                    </a:ext>
                  </a:extLst>
                </a:gridCol>
                <a:gridCol w="727296">
                  <a:extLst>
                    <a:ext uri="{9D8B030D-6E8A-4147-A177-3AD203B41FA5}">
                      <a16:colId xmlns:a16="http://schemas.microsoft.com/office/drawing/2014/main" val="2229953088"/>
                    </a:ext>
                  </a:extLst>
                </a:gridCol>
                <a:gridCol w="727296">
                  <a:extLst>
                    <a:ext uri="{9D8B030D-6E8A-4147-A177-3AD203B41FA5}">
                      <a16:colId xmlns:a16="http://schemas.microsoft.com/office/drawing/2014/main" val="3455880963"/>
                    </a:ext>
                  </a:extLst>
                </a:gridCol>
              </a:tblGrid>
              <a:tr h="668013"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大作业检查（</a:t>
                      </a:r>
                      <a:r>
                        <a:rPr lang="en-US" sz="1800" b="1" kern="0" dirty="0">
                          <a:effectLst/>
                        </a:rPr>
                        <a:t>80</a:t>
                      </a:r>
                      <a:r>
                        <a:rPr lang="zh-CN" sz="1800" b="1" kern="0" dirty="0">
                          <a:effectLst/>
                        </a:rPr>
                        <a:t>分）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30522"/>
                  </a:ext>
                </a:extLst>
              </a:tr>
              <a:tr h="10601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新技术的使用</a:t>
                      </a:r>
                      <a:r>
                        <a:rPr lang="en-US" sz="1800" b="1" kern="0" dirty="0">
                          <a:effectLst/>
                        </a:rPr>
                        <a:t/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功能实现情况</a:t>
                      </a:r>
                      <a:r>
                        <a:rPr lang="en-US" sz="1800" b="1" kern="0" dirty="0">
                          <a:effectLst/>
                        </a:rPr>
                        <a:t/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程序的可用性</a:t>
                      </a:r>
                      <a:r>
                        <a:rPr lang="en-US" sz="1800" b="1" kern="0" dirty="0">
                          <a:effectLst/>
                        </a:rPr>
                        <a:t/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5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回答问题</a:t>
                      </a:r>
                      <a:r>
                        <a:rPr lang="en-US" sz="1800" b="1" kern="0" dirty="0">
                          <a:effectLst/>
                        </a:rPr>
                        <a:t>1</a:t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5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回答问题</a:t>
                      </a:r>
                      <a:r>
                        <a:rPr lang="en-US" sz="1800" b="1" kern="0" dirty="0">
                          <a:effectLst/>
                        </a:rPr>
                        <a:t>2</a:t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5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回答问题</a:t>
                      </a:r>
                      <a:r>
                        <a:rPr lang="en-US" sz="1800" b="1" kern="0" dirty="0">
                          <a:effectLst/>
                        </a:rPr>
                        <a:t>3</a:t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回答问题</a:t>
                      </a:r>
                      <a:r>
                        <a:rPr lang="en-US" sz="1800" b="1" kern="0" dirty="0">
                          <a:effectLst/>
                        </a:rPr>
                        <a:t>4</a:t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回答问题</a:t>
                      </a:r>
                      <a:r>
                        <a:rPr lang="en-US" sz="1800" b="1" kern="0" dirty="0">
                          <a:effectLst/>
                        </a:rPr>
                        <a:t>5</a:t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effectLst/>
                        </a:rPr>
                        <a:t>说明文档</a:t>
                      </a:r>
                      <a:r>
                        <a:rPr lang="en-US" sz="1800" b="1" kern="0" dirty="0">
                          <a:effectLst/>
                        </a:rPr>
                        <a:t/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10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 err="1">
                          <a:effectLst/>
                        </a:rPr>
                        <a:t>ppt</a:t>
                      </a:r>
                      <a:r>
                        <a:rPr lang="en-US" sz="1800" b="1" kern="0" dirty="0">
                          <a:effectLst/>
                        </a:rPr>
                        <a:t/>
                      </a:r>
                      <a:br>
                        <a:rPr lang="en-US" sz="1800" b="1" kern="0" dirty="0">
                          <a:effectLst/>
                        </a:rPr>
                      </a:br>
                      <a:r>
                        <a:rPr lang="en-US" sz="1800" b="1" kern="0" dirty="0">
                          <a:effectLst/>
                        </a:rPr>
                        <a:t>5</a:t>
                      </a:r>
                      <a:endParaRPr lang="zh-CN" sz="18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702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9637" y="404664"/>
            <a:ext cx="8713787" cy="2808312"/>
          </a:xfrm>
        </p:spPr>
        <p:txBody>
          <a:bodyPr>
            <a:normAutofit/>
          </a:bodyPr>
          <a:lstStyle/>
          <a:p>
            <a:pPr marL="533400" indent="-533400">
              <a:buNone/>
            </a:pPr>
            <a:r>
              <a:rPr lang="zh-CN" altLang="en-US" sz="3400" b="1" dirty="0">
                <a:solidFill>
                  <a:srgbClr val="000099"/>
                </a:solidFill>
                <a:ea typeface="黑体" pitchFamily="49" charset="-122"/>
              </a:rPr>
              <a:t>参考资源</a:t>
            </a:r>
            <a:endParaRPr lang="en-US" altLang="zh-CN" sz="3400" b="1" dirty="0">
              <a:solidFill>
                <a:srgbClr val="000099"/>
              </a:solidFill>
              <a:ea typeface="黑体" pitchFamily="49" charset="-122"/>
            </a:endParaRPr>
          </a:p>
          <a:p>
            <a:pPr marL="533400" indent="-533400">
              <a:buNone/>
            </a:pPr>
            <a:endParaRPr lang="en-US" altLang="zh-CN" sz="3400" b="1" dirty="0">
              <a:solidFill>
                <a:srgbClr val="000099"/>
              </a:solidFill>
              <a:ea typeface="黑体" pitchFamily="49" charset="-122"/>
            </a:endParaRPr>
          </a:p>
          <a:p>
            <a:pPr marL="533400" indent="-533400">
              <a:buSzPct val="100000"/>
              <a:buFontTx/>
              <a:buAutoNum type="arabicPeriod"/>
            </a:pPr>
            <a:r>
              <a:rPr lang="zh-CN" altLang="en-US" sz="2400" b="1" dirty="0">
                <a:latin typeface="Arial" charset="0"/>
                <a:ea typeface="宋体" charset="-122"/>
              </a:rPr>
              <a:t>教材</a:t>
            </a:r>
            <a:r>
              <a:rPr lang="en-US" altLang="zh-CN" sz="2400" b="1" dirty="0">
                <a:latin typeface="Arial" charset="0"/>
                <a:ea typeface="宋体" charset="-122"/>
              </a:rPr>
              <a:t>: Android</a:t>
            </a:r>
            <a:r>
              <a:rPr lang="zh-CN" altLang="en-US" sz="2400" b="1" dirty="0">
                <a:latin typeface="Arial" charset="0"/>
                <a:ea typeface="宋体" charset="-122"/>
              </a:rPr>
              <a:t>应用开发项目</a:t>
            </a:r>
            <a:r>
              <a:rPr lang="zh-CN" altLang="en-US" sz="2400" b="1" dirty="0" smtClean="0">
                <a:latin typeface="Arial" charset="0"/>
                <a:ea typeface="宋体" charset="-122"/>
              </a:rPr>
              <a:t>教程第二版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marL="533400" indent="-533400">
              <a:buSzPct val="100000"/>
              <a:buFontTx/>
              <a:buAutoNum type="arabicPeriod"/>
            </a:pPr>
            <a:r>
              <a:rPr lang="zh-CN" altLang="en-US" sz="2400" b="1" dirty="0">
                <a:latin typeface="Arial" charset="0"/>
                <a:ea typeface="宋体" charset="-122"/>
              </a:rPr>
              <a:t>学习视频（慕课网、腾讯课堂、教师下发）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marL="533400" indent="-533400">
              <a:buSzPct val="100000"/>
              <a:buFontTx/>
              <a:buAutoNum type="arabicPeriod"/>
            </a:pPr>
            <a:r>
              <a:rPr lang="zh-CN" altLang="en-US" sz="2400" dirty="0">
                <a:latin typeface="Arial" charset="0"/>
                <a:ea typeface="宋体" charset="-122"/>
              </a:rPr>
              <a:t>参考书</a:t>
            </a:r>
            <a:r>
              <a:rPr lang="en-US" altLang="zh-CN" sz="2400" dirty="0">
                <a:latin typeface="Arial" charset="0"/>
                <a:ea typeface="宋体" charset="-122"/>
              </a:rPr>
              <a:t> </a:t>
            </a:r>
            <a:r>
              <a:rPr lang="zh-CN" altLang="en-US" sz="2400" dirty="0">
                <a:latin typeface="Arial" charset="0"/>
                <a:ea typeface="宋体" charset="-122"/>
              </a:rPr>
              <a:t>：</a:t>
            </a:r>
            <a:endParaRPr lang="en-US" altLang="zh-CN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6153" y="2996952"/>
            <a:ext cx="776922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23" tIns="45212" rIns="90423" bIns="45212"/>
          <a:lstStyle/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r>
              <a:rPr lang="zh-CN" altLang="en-US" sz="2400" b="1" dirty="0" smtClean="0">
                <a:latin typeface="Arial" charset="0"/>
                <a:ea typeface="宋体" charset="-122"/>
              </a:rPr>
              <a:t>第一行代码 郭霖</a:t>
            </a:r>
            <a:endParaRPr lang="en-US" altLang="zh-CN" sz="2400" b="1" dirty="0" smtClean="0">
              <a:latin typeface="Arial" charset="0"/>
              <a:ea typeface="宋体" charset="-122"/>
            </a:endParaRPr>
          </a:p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zh-CN" sz="2400" b="1" dirty="0" smtClean="0">
                <a:latin typeface="Arial" charset="0"/>
                <a:ea typeface="宋体" charset="-122"/>
              </a:rPr>
              <a:t>Android </a:t>
            </a:r>
            <a:r>
              <a:rPr lang="zh-CN" altLang="en-US" sz="2400" b="1" dirty="0">
                <a:latin typeface="Arial" charset="0"/>
                <a:ea typeface="宋体" charset="-122"/>
              </a:rPr>
              <a:t>应用开发范例精解       清华大学出版社</a:t>
            </a:r>
          </a:p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zh-CN" sz="2400" b="1" dirty="0">
                <a:latin typeface="Verdana" pitchFamily="34" charset="0"/>
                <a:ea typeface="宋体" charset="-122"/>
              </a:rPr>
              <a:t>Android</a:t>
            </a:r>
            <a:r>
              <a:rPr lang="zh-CN" altLang="en-US" sz="2400" b="1" dirty="0">
                <a:latin typeface="Verdana" pitchFamily="34" charset="0"/>
                <a:ea typeface="宋体" charset="-122"/>
              </a:rPr>
              <a:t>语法范例参考大全    电子</a:t>
            </a:r>
            <a:r>
              <a:rPr lang="zh-CN" altLang="en-US" sz="2400" b="1" dirty="0">
                <a:latin typeface="Arial" charset="0"/>
                <a:ea typeface="宋体" charset="-122"/>
              </a:rPr>
              <a:t>工业出版社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zh-CN" sz="2400" b="1" dirty="0">
                <a:latin typeface="Verdana" pitchFamily="34" charset="0"/>
                <a:ea typeface="宋体" charset="-122"/>
              </a:rPr>
              <a:t>Android</a:t>
            </a:r>
            <a:r>
              <a:rPr lang="zh-CN" altLang="en-US" sz="2400" b="1" dirty="0">
                <a:latin typeface="Verdana" pitchFamily="34" charset="0"/>
                <a:ea typeface="宋体" charset="-122"/>
              </a:rPr>
              <a:t>程序设计教程	  电子工业出版社</a:t>
            </a:r>
            <a:endParaRPr lang="en-US" altLang="zh-CN" sz="2400" b="1" dirty="0">
              <a:latin typeface="Verdana" pitchFamily="34" charset="0"/>
              <a:ea typeface="宋体" charset="-122"/>
            </a:endParaRPr>
          </a:p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zh-CN" sz="2400" b="1" dirty="0">
                <a:latin typeface="Verdana" pitchFamily="34" charset="0"/>
                <a:ea typeface="宋体" charset="-122"/>
              </a:rPr>
              <a:t>Android </a:t>
            </a:r>
            <a:r>
              <a:rPr lang="zh-CN" altLang="en-US" sz="2400" b="1" dirty="0">
                <a:latin typeface="Verdana" pitchFamily="34" charset="0"/>
                <a:ea typeface="宋体" charset="-122"/>
              </a:rPr>
              <a:t>群英传  电子工业出版社</a:t>
            </a:r>
            <a:endParaRPr lang="en-US" altLang="zh-CN" sz="2400" b="1" dirty="0">
              <a:latin typeface="Verdana" pitchFamily="34" charset="0"/>
              <a:ea typeface="宋体" charset="-122"/>
            </a:endParaRPr>
          </a:p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r>
              <a:rPr lang="en-US" altLang="zh-CN" sz="2400" b="1" dirty="0">
                <a:latin typeface="Arial" charset="0"/>
                <a:ea typeface="宋体" charset="-122"/>
              </a:rPr>
              <a:t>Android</a:t>
            </a:r>
            <a:r>
              <a:rPr lang="zh-CN" altLang="en-US" sz="2400" b="1" dirty="0">
                <a:latin typeface="Arial" charset="0"/>
                <a:ea typeface="宋体" charset="-122"/>
              </a:rPr>
              <a:t> 开发权威指南 人民邮电出版社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marL="339725" indent="-339725" defTabSz="904875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l"/>
            </a:pPr>
            <a:endParaRPr lang="en-US" altLang="zh-CN" sz="2400" b="1" dirty="0">
              <a:latin typeface="Verdana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754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 smtClean="0">
                <a:solidFill>
                  <a:schemeClr val="tx1"/>
                </a:solidFill>
              </a:rPr>
              <a:t>课程资源</a:t>
            </a:r>
            <a:r>
              <a:rPr kumimoji="1" lang="en-US" altLang="zh-CN" b="1" dirty="0" smtClean="0">
                <a:solidFill>
                  <a:schemeClr val="tx1"/>
                </a:solidFill>
              </a:rPr>
              <a:t>——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云存储平台资源</a:t>
            </a:r>
            <a:endParaRPr lang="zh-CN" altLang="en-US" dirty="0"/>
          </a:p>
        </p:txBody>
      </p:sp>
      <p:pic>
        <p:nvPicPr>
          <p:cNvPr id="1025" name="Picture 1" descr="C:\Users\flm\AppData\Roaming\Tencent\Users\37407909\TIM\WinTemp\RichOle\7PU1CEP1NF5FA014%@CIA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03623"/>
            <a:ext cx="7200800" cy="47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7" r="51309"/>
          <a:stretch/>
        </p:blipFill>
        <p:spPr bwMode="auto">
          <a:xfrm>
            <a:off x="5375920" y="2474412"/>
            <a:ext cx="3816424" cy="405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燕尾形箭头 6"/>
          <p:cNvSpPr/>
          <p:nvPr/>
        </p:nvSpPr>
        <p:spPr>
          <a:xfrm>
            <a:off x="3550618" y="3938247"/>
            <a:ext cx="1872208" cy="432048"/>
          </a:xfrm>
          <a:prstGeom prst="notched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64737" y="2882605"/>
            <a:ext cx="381642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375920" y="3717032"/>
            <a:ext cx="23042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64737" y="5157192"/>
            <a:ext cx="23042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27448" y="1844824"/>
            <a:ext cx="8131175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每堂课都需要带电脑和教材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不用电脑时</a:t>
            </a: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必须将</a:t>
            </a:r>
            <a:r>
              <a:rPr lang="zh-CN" altLang="en-US" b="1" dirty="0" smtClean="0">
                <a:solidFill>
                  <a:schemeClr val="hlink"/>
                </a:solidFill>
                <a:latin typeface="黑体" pitchFamily="49" charset="-122"/>
                <a:ea typeface="黑体" pitchFamily="49" charset="-122"/>
              </a:rPr>
              <a:t>电脑关闭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，否则</a:t>
            </a: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次扣</a:t>
            </a: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分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、上课时必须把手机调到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振动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、或者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关机</a:t>
            </a:r>
            <a:endParaRPr lang="zh-CN" altLang="en-US" b="1" dirty="0" smtClean="0"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、每堂课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点名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，一次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迟到</a:t>
            </a:r>
            <a:r>
              <a:rPr lang="en-US" altLang="zh-CN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分，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一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学时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旷课</a:t>
            </a:r>
            <a:r>
              <a:rPr lang="en-US" altLang="zh-CN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分，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旷课</a:t>
            </a:r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学时将上报，缺课</a:t>
            </a:r>
            <a:r>
              <a:rPr lang="en-US" altLang="zh-CN" b="1" dirty="0" smtClean="0">
                <a:solidFill>
                  <a:schemeClr val="hlink"/>
                </a:solidFill>
                <a:latin typeface="黑体" pitchFamily="49" charset="-122"/>
                <a:ea typeface="黑体" pitchFamily="49" charset="-122"/>
              </a:rPr>
              <a:t>1/3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不允许参加本门课程期末考试</a:t>
            </a:r>
          </a:p>
          <a:p>
            <a:pPr eaLnBrk="1" hangingPunct="1">
              <a:buFontTx/>
              <a:buNone/>
            </a:pPr>
            <a:endParaRPr lang="zh-CN" altLang="en-US" b="1" dirty="0" smtClean="0">
              <a:solidFill>
                <a:srgbClr val="FF33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 dirty="0" smtClean="0"/>
              <a:t>课堂要求</a:t>
            </a:r>
          </a:p>
        </p:txBody>
      </p:sp>
    </p:spTree>
    <p:extLst>
      <p:ext uri="{BB962C8B-B14F-4D97-AF65-F5344CB8AC3E}">
        <p14:creationId xmlns:p14="http://schemas.microsoft.com/office/powerpoint/2010/main" val="37170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帮助老师检查课后作业完成情况，给出分数</a:t>
            </a:r>
            <a:endParaRPr lang="en-US" altLang="zh-CN" dirty="0" smtClean="0"/>
          </a:p>
          <a:p>
            <a:r>
              <a:rPr lang="zh-CN" altLang="en-US" dirty="0" smtClean="0"/>
              <a:t>帮助老师完成每组三级项目分数评定</a:t>
            </a:r>
            <a:endParaRPr lang="en-US" altLang="zh-CN" dirty="0" smtClean="0"/>
          </a:p>
          <a:p>
            <a:r>
              <a:rPr lang="zh-CN" altLang="en-US" dirty="0" smtClean="0"/>
              <a:t>帮助老师检查实验报告完成情况</a:t>
            </a:r>
            <a:endParaRPr lang="en-US" altLang="zh-CN" dirty="0" smtClean="0"/>
          </a:p>
          <a:p>
            <a:r>
              <a:rPr lang="zh-CN" altLang="en-US" dirty="0" smtClean="0"/>
              <a:t>帮助老师完成大作业收集及检查</a:t>
            </a:r>
            <a:endParaRPr lang="en-US" altLang="zh-CN" dirty="0" smtClean="0"/>
          </a:p>
          <a:p>
            <a:r>
              <a:rPr lang="zh-CN" altLang="en-US" dirty="0" smtClean="0"/>
              <a:t>帮助各组汇总三级项目及课后作业遇到的问题，帮助同学答疑完成过程遇到的问题</a:t>
            </a:r>
            <a:endParaRPr lang="en-US" altLang="zh-CN" dirty="0" smtClean="0"/>
          </a:p>
          <a:p>
            <a:r>
              <a:rPr lang="zh-CN" altLang="en-US" dirty="0" smtClean="0"/>
              <a:t>助教奖励：除学校相应奖励外，若全部按照老师布置完成任务，酌情给课程</a:t>
            </a:r>
            <a:r>
              <a:rPr lang="zh-CN" altLang="en-US" smtClean="0"/>
              <a:t>加分。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2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开发环境安装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JDK 8.0</a:t>
            </a:r>
            <a:r>
              <a:rPr lang="zh-CN" altLang="en-US" dirty="0" smtClean="0"/>
              <a:t>以上</a:t>
            </a:r>
            <a:endParaRPr lang="en-US" altLang="zh-CN" dirty="0" smtClean="0"/>
          </a:p>
          <a:p>
            <a:r>
              <a:rPr lang="en-US" altLang="zh-CN" dirty="0" smtClean="0"/>
              <a:t>Android Studio 2.2</a:t>
            </a:r>
          </a:p>
          <a:p>
            <a:r>
              <a:rPr lang="en-US" altLang="zh-CN" dirty="0" smtClean="0"/>
              <a:t>SDK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23</a:t>
            </a:r>
            <a:r>
              <a:rPr lang="zh-CN" altLang="en-US" dirty="0" smtClean="0"/>
              <a:t>以上）</a:t>
            </a:r>
            <a:endParaRPr lang="en-US" altLang="zh-CN" dirty="0" smtClean="0"/>
          </a:p>
          <a:p>
            <a:r>
              <a:rPr lang="en-US" altLang="zh-CN" dirty="0" err="1" smtClean="0"/>
              <a:t>Genymotion</a:t>
            </a:r>
            <a:r>
              <a:rPr lang="zh-CN" altLang="en-US" dirty="0" smtClean="0"/>
              <a:t>模拟安装</a:t>
            </a:r>
            <a:endParaRPr lang="en-US" altLang="zh-CN" dirty="0" smtClean="0"/>
          </a:p>
          <a:p>
            <a:r>
              <a:rPr lang="en-US" altLang="zh-CN" dirty="0" smtClean="0"/>
              <a:t>NDK</a:t>
            </a:r>
          </a:p>
          <a:p>
            <a:pPr marL="0" indent="0">
              <a:buNone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官网：</a:t>
            </a:r>
            <a:r>
              <a:rPr lang="en-US" altLang="zh-CN" dirty="0">
                <a:hlinkClick r:id="rId3"/>
              </a:rPr>
              <a:t>https://developer.android.google.cn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mtClean="0"/>
              <a:t>开发环境及开发指南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7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544" y="404664"/>
            <a:ext cx="8229600" cy="71095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Android</a:t>
            </a:r>
            <a:r>
              <a:rPr lang="zh-CN" altLang="en-US" sz="36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的版本发展历史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t="22819" r="19609" b="11818"/>
          <a:stretch/>
        </p:blipFill>
        <p:spPr bwMode="auto">
          <a:xfrm>
            <a:off x="1775521" y="1556793"/>
            <a:ext cx="8281765" cy="466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 descr="http://d.hiphotos.baidu.com/baike/c0%3Dbaike80%2C5%2C5%2C80%2C26/sign=a263d204c2cec3fd9f33af27b7e1bf5a/6c224f4a20a4462312868aaa9922720e0df3d7ca7acbf79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564904"/>
            <a:ext cx="1700188" cy="17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1544000" y="223952"/>
            <a:ext cx="8964613" cy="936625"/>
          </a:xfrm>
          <a:prstGeom prst="cloudCallout">
            <a:avLst>
              <a:gd name="adj1" fmla="val 8861"/>
              <a:gd name="adj2" fmla="val -57625"/>
            </a:avLst>
          </a:prstGeom>
          <a:solidFill>
            <a:schemeClr val="accent1"/>
          </a:solidFill>
          <a:ln w="889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3000" b="1">
                <a:latin typeface="Arial" charset="0"/>
                <a:ea typeface="华文隶书" pitchFamily="2" charset="-122"/>
              </a:rPr>
              <a:t>本次课的主要内容</a:t>
            </a:r>
            <a:endParaRPr lang="en-US" altLang="zh-CN" sz="3000" b="1">
              <a:latin typeface="Arial" charset="0"/>
              <a:ea typeface="华文隶书" pitchFamily="2" charset="-122"/>
            </a:endParaRPr>
          </a:p>
        </p:txBody>
      </p:sp>
      <p:sp>
        <p:nvSpPr>
          <p:cNvPr id="290819" name="AutoShape 3"/>
          <p:cNvSpPr>
            <a:spLocks noChangeArrowheads="1"/>
          </p:cNvSpPr>
          <p:nvPr/>
        </p:nvSpPr>
        <p:spPr bwMode="auto">
          <a:xfrm>
            <a:off x="1900897" y="692264"/>
            <a:ext cx="8485300" cy="6428841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</a:pPr>
            <a:r>
              <a:rPr lang="zh-CN" altLang="en-US" sz="3200" b="1" dirty="0">
                <a:latin typeface="Arial" charset="0"/>
              </a:rPr>
              <a:t>课程目标</a:t>
            </a:r>
            <a:endParaRPr lang="en-US" altLang="zh-CN" sz="3200" b="1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</a:pPr>
            <a:r>
              <a:rPr lang="zh-CN" altLang="en-US" sz="3200" b="1" dirty="0">
                <a:latin typeface="Arial" charset="0"/>
              </a:rPr>
              <a:t>课程内容</a:t>
            </a:r>
            <a:endParaRPr lang="en-US" altLang="zh-CN" sz="3200" b="1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</a:pPr>
            <a:r>
              <a:rPr lang="zh-CN" altLang="en-US" sz="3200" b="1" dirty="0">
                <a:latin typeface="Arial" charset="0"/>
              </a:rPr>
              <a:t>学习方法</a:t>
            </a:r>
            <a:endParaRPr lang="en-US" altLang="zh-CN" sz="3200" b="1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</a:pPr>
            <a:r>
              <a:rPr lang="zh-CN" altLang="en-US" sz="3200" b="1" dirty="0">
                <a:latin typeface="Arial" charset="0"/>
              </a:rPr>
              <a:t>考核方式</a:t>
            </a:r>
            <a:endParaRPr lang="en-US" altLang="zh-CN" sz="3200" b="1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</a:pPr>
            <a:r>
              <a:rPr lang="zh-CN" altLang="en-US" sz="3200" b="1" dirty="0">
                <a:latin typeface="Arial" charset="0"/>
              </a:rPr>
              <a:t>参考资源</a:t>
            </a:r>
            <a:endParaRPr lang="en-US" altLang="zh-CN" sz="3200" b="1" dirty="0">
              <a:latin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</a:pPr>
            <a:r>
              <a:rPr lang="zh-CN" altLang="en-US" sz="3200" b="1" dirty="0">
                <a:latin typeface="Arial" charset="0"/>
              </a:rPr>
              <a:t>开发环境安装</a:t>
            </a:r>
          </a:p>
        </p:txBody>
      </p:sp>
    </p:spTree>
    <p:extLst>
      <p:ext uri="{BB962C8B-B14F-4D97-AF65-F5344CB8AC3E}">
        <p14:creationId xmlns:p14="http://schemas.microsoft.com/office/powerpoint/2010/main" val="39036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Android</a:t>
            </a:r>
            <a:r>
              <a:rPr lang="zh-CN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的版本发展历史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Android 4.2 Jelly Bean</a:t>
            </a:r>
            <a:r>
              <a:rPr lang="zh-CN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（果冻豆</a:t>
            </a:r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) API 17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Android 5.1 lollipop(</a:t>
            </a:r>
            <a:r>
              <a:rPr lang="zh-CN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棒棒糖）</a:t>
            </a:r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API 22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Android 6.0 Marshmallow</a:t>
            </a:r>
            <a:r>
              <a:rPr lang="zh-CN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（棉花糖）</a:t>
            </a:r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API 23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  <a:hlinkClick r:id="rId3"/>
              </a:rPr>
              <a:t>Android 7.0</a:t>
            </a:r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Nougat</a:t>
            </a:r>
            <a:r>
              <a:rPr lang="zh-CN" altLang="en-US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（牛轧糖）</a:t>
            </a:r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API 24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Android 8.0 Oreo </a:t>
            </a:r>
            <a:r>
              <a:rPr lang="zh-CN" altLang="en-US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（</a:t>
            </a:r>
            <a:r>
              <a:rPr lang="zh-CN" altLang="en-US" sz="3200" dirty="0"/>
              <a:t>奥利奥</a:t>
            </a:r>
            <a:r>
              <a:rPr lang="zh-CN" altLang="en-US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）</a:t>
            </a:r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API 26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Android 9.0 </a:t>
            </a:r>
            <a:r>
              <a:rPr lang="en-US" altLang="zh-CN" sz="3200" dirty="0">
                <a:latin typeface="Times New Roman" panose="02020603050405020304" pitchFamily="18" charset="0"/>
              </a:rPr>
              <a:t>Pie</a:t>
            </a:r>
            <a:r>
              <a:rPr lang="zh-CN" altLang="en-US" sz="3200" dirty="0">
                <a:latin typeface="Times New Roman" panose="02020603050405020304" pitchFamily="18" charset="0"/>
              </a:rPr>
              <a:t>（</a:t>
            </a:r>
            <a:r>
              <a:rPr lang="zh-CN" altLang="en-US" dirty="0"/>
              <a:t>馅饼</a:t>
            </a:r>
            <a:r>
              <a:rPr lang="zh-CN" altLang="en-US" sz="3200" dirty="0">
                <a:latin typeface="Times New Roman" panose="02020603050405020304" pitchFamily="18" charset="0"/>
              </a:rPr>
              <a:t>）</a:t>
            </a:r>
            <a:r>
              <a:rPr lang="en-US" altLang="zh-CN" sz="3200" dirty="0">
                <a:latin typeface="Times New Roman" panose="02020603050405020304" pitchFamily="18" charset="0"/>
              </a:rPr>
              <a:t>  API 28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ea typeface="华文仿宋" panose="02010600040101010101" pitchFamily="2" charset="-122"/>
              </a:rPr>
              <a:t>Android </a:t>
            </a:r>
            <a:r>
              <a:rPr lang="en-US" altLang="zh-CN" sz="3200" dirty="0">
                <a:latin typeface="Times New Roman" panose="02020603050405020304" pitchFamily="18" charset="0"/>
              </a:rPr>
              <a:t>10 API 29</a:t>
            </a:r>
          </a:p>
          <a:p>
            <a:endParaRPr lang="en-US" altLang="zh-CN" sz="3200" dirty="0">
              <a:latin typeface="Times New Roman" panose="02020603050405020304" pitchFamily="18" charset="0"/>
              <a:ea typeface="华文仿宋" panose="02010600040101010101" pitchFamily="2" charset="-122"/>
            </a:endParaRPr>
          </a:p>
          <a:p>
            <a:endParaRPr lang="zh-CN" altLang="en-US" sz="3200" dirty="0">
              <a:latin typeface="Times New Roman" panose="02020603050405020304" pitchFamily="18" charset="0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7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各版本命名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月开始，</a:t>
            </a:r>
            <a:r>
              <a:rPr lang="en-US" altLang="zh-CN" dirty="0"/>
              <a:t>Android</a:t>
            </a:r>
            <a:r>
              <a:rPr lang="zh-CN" altLang="en-US" dirty="0"/>
              <a:t>操作系统改用甜点来作为版本代号，这些版本按照从</a:t>
            </a:r>
            <a:r>
              <a:rPr lang="en-US" altLang="zh-CN" dirty="0"/>
              <a:t>C</a:t>
            </a:r>
            <a:r>
              <a:rPr lang="zh-CN" altLang="en-US" dirty="0"/>
              <a:t>大写字母开始的顺序来进行命名：</a:t>
            </a:r>
            <a:r>
              <a:rPr lang="zh-CN" altLang="en-US" dirty="0">
                <a:hlinkClick r:id="rId2"/>
              </a:rPr>
              <a:t>纸杯蛋糕</a:t>
            </a:r>
            <a:r>
              <a:rPr lang="zh-CN" altLang="en-US" dirty="0"/>
              <a:t>（</a:t>
            </a:r>
            <a:r>
              <a:rPr lang="en-US" altLang="zh-CN" dirty="0"/>
              <a:t>Cupcake</a:t>
            </a:r>
            <a:r>
              <a:rPr lang="zh-CN" altLang="en-US" dirty="0"/>
              <a:t>）、</a:t>
            </a:r>
            <a:r>
              <a:rPr lang="zh-CN" altLang="en-US" dirty="0">
                <a:hlinkClick r:id="rId3"/>
              </a:rPr>
              <a:t>甜甜圈</a:t>
            </a:r>
            <a:r>
              <a:rPr lang="zh-CN" altLang="en-US" dirty="0"/>
              <a:t>（</a:t>
            </a:r>
            <a:r>
              <a:rPr lang="en-US" altLang="zh-CN" dirty="0"/>
              <a:t>Donut</a:t>
            </a:r>
            <a:r>
              <a:rPr lang="zh-CN" altLang="en-US" dirty="0"/>
              <a:t>）、</a:t>
            </a:r>
            <a:r>
              <a:rPr lang="zh-CN" altLang="en-US" dirty="0">
                <a:hlinkClick r:id="rId4"/>
              </a:rPr>
              <a:t>闪电泡芙</a:t>
            </a:r>
            <a:r>
              <a:rPr lang="zh-CN" altLang="en-US" dirty="0"/>
              <a:t>（</a:t>
            </a:r>
            <a:r>
              <a:rPr lang="en-US" altLang="zh-CN" dirty="0"/>
              <a:t>Éclair</a:t>
            </a:r>
            <a:r>
              <a:rPr lang="zh-CN" altLang="en-US" dirty="0"/>
              <a:t>）、</a:t>
            </a:r>
            <a:r>
              <a:rPr lang="zh-CN" altLang="en-US" dirty="0">
                <a:hlinkClick r:id="rId5"/>
              </a:rPr>
              <a:t>冻酸奶</a:t>
            </a:r>
            <a:r>
              <a:rPr lang="zh-CN" altLang="en-US" dirty="0"/>
              <a:t>（</a:t>
            </a:r>
            <a:r>
              <a:rPr lang="en-US" altLang="zh-CN" dirty="0" err="1"/>
              <a:t>Froyo</a:t>
            </a:r>
            <a:r>
              <a:rPr lang="zh-CN" altLang="en-US" dirty="0"/>
              <a:t>）、</a:t>
            </a:r>
            <a:r>
              <a:rPr lang="zh-CN" altLang="en-US" dirty="0">
                <a:hlinkClick r:id="rId6"/>
              </a:rPr>
              <a:t>姜饼</a:t>
            </a:r>
            <a:r>
              <a:rPr lang="zh-CN" altLang="en-US" dirty="0"/>
              <a:t>（</a:t>
            </a:r>
            <a:r>
              <a:rPr lang="en-US" altLang="zh-CN" dirty="0"/>
              <a:t>Gingerbread</a:t>
            </a:r>
            <a:r>
              <a:rPr lang="zh-CN" altLang="en-US" dirty="0"/>
              <a:t>）、</a:t>
            </a:r>
            <a:r>
              <a:rPr lang="zh-CN" altLang="en-US" dirty="0">
                <a:hlinkClick r:id="rId7"/>
              </a:rPr>
              <a:t>蜂巢</a:t>
            </a:r>
            <a:r>
              <a:rPr lang="zh-CN" altLang="en-US" dirty="0"/>
              <a:t>（</a:t>
            </a:r>
            <a:r>
              <a:rPr lang="en-US" altLang="zh-CN" dirty="0"/>
              <a:t>Honeycomb</a:t>
            </a:r>
            <a:r>
              <a:rPr lang="zh-CN" altLang="en-US" dirty="0"/>
              <a:t>）</a:t>
            </a:r>
            <a:r>
              <a:rPr lang="en-US" altLang="zh-CN" dirty="0"/>
              <a:t>﹑</a:t>
            </a:r>
            <a:r>
              <a:rPr lang="zh-CN" altLang="en-US" dirty="0"/>
              <a:t>冰淇淋</a:t>
            </a:r>
            <a:r>
              <a:rPr lang="zh-CN" altLang="en-US" dirty="0">
                <a:hlinkClick r:id="rId8"/>
              </a:rPr>
              <a:t>三明治</a:t>
            </a:r>
            <a:r>
              <a:rPr lang="zh-CN" altLang="en-US" dirty="0"/>
              <a:t>（</a:t>
            </a:r>
            <a:r>
              <a:rPr lang="en-US" altLang="zh-CN" dirty="0"/>
              <a:t>Ice Cream Sandwich</a:t>
            </a:r>
            <a:r>
              <a:rPr lang="zh-CN" altLang="en-US" dirty="0"/>
              <a:t>）、</a:t>
            </a:r>
            <a:r>
              <a:rPr lang="zh-CN" altLang="en-US" dirty="0">
                <a:hlinkClick r:id="rId9"/>
              </a:rPr>
              <a:t>果冻豆</a:t>
            </a:r>
            <a:r>
              <a:rPr lang="zh-CN" altLang="en-US" dirty="0"/>
              <a:t>（</a:t>
            </a:r>
            <a:r>
              <a:rPr lang="en-US" altLang="zh-CN" dirty="0"/>
              <a:t>Jelly Bean</a:t>
            </a:r>
            <a:r>
              <a:rPr lang="zh-CN" altLang="en-US" dirty="0"/>
              <a:t>）、奇巧（</a:t>
            </a:r>
            <a:r>
              <a:rPr lang="en-US" altLang="zh-CN" dirty="0"/>
              <a:t>KitKat</a:t>
            </a:r>
            <a:r>
              <a:rPr lang="zh-CN" altLang="en-US" dirty="0"/>
              <a:t>）、</a:t>
            </a:r>
            <a:r>
              <a:rPr lang="zh-CN" altLang="en-US" dirty="0">
                <a:hlinkClick r:id="rId10"/>
              </a:rPr>
              <a:t>棒棒糖</a:t>
            </a:r>
            <a:r>
              <a:rPr lang="zh-CN" altLang="en-US" dirty="0"/>
              <a:t>（</a:t>
            </a:r>
            <a:r>
              <a:rPr lang="en-US" altLang="zh-CN" dirty="0"/>
              <a:t>Lollipop</a:t>
            </a:r>
            <a:r>
              <a:rPr lang="zh-CN" altLang="en-US" dirty="0"/>
              <a:t>）、棉花糖（</a:t>
            </a:r>
            <a:r>
              <a:rPr lang="en-US" altLang="zh-CN" dirty="0"/>
              <a:t>Marshmallow</a:t>
            </a:r>
            <a:r>
              <a:rPr lang="zh-CN" altLang="en-US" dirty="0"/>
              <a:t>）、牛轧糖（</a:t>
            </a:r>
            <a:r>
              <a:rPr lang="en-US" altLang="zh-CN" dirty="0"/>
              <a:t>Nougat</a:t>
            </a:r>
            <a:r>
              <a:rPr lang="zh-CN" altLang="en-US" dirty="0"/>
              <a:t>）、奥利奥（</a:t>
            </a:r>
            <a:r>
              <a:rPr lang="en-US" altLang="zh-CN" dirty="0"/>
              <a:t>Oreo </a:t>
            </a:r>
            <a:r>
              <a:rPr lang="zh-CN" altLang="en-US" dirty="0"/>
              <a:t>）、馅饼（</a:t>
            </a:r>
            <a:r>
              <a:rPr lang="en-US" altLang="zh-CN" dirty="0"/>
              <a:t>Pie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4746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10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Q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Android 10</a:t>
            </a:r>
            <a:r>
              <a:rPr lang="zh-CN" altLang="en-US" dirty="0" smtClean="0"/>
              <a:t>正式</a:t>
            </a:r>
            <a:r>
              <a:rPr lang="zh-CN" altLang="en-US" dirty="0"/>
              <a:t>版于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日发行。此版本</a:t>
            </a:r>
            <a:r>
              <a:rPr lang="en-US" altLang="zh-CN" dirty="0"/>
              <a:t>Android</a:t>
            </a:r>
            <a:r>
              <a:rPr lang="zh-CN" altLang="en-US" dirty="0"/>
              <a:t>是各</a:t>
            </a:r>
            <a:r>
              <a:rPr lang="en-US" altLang="zh-CN" dirty="0"/>
              <a:t>Android</a:t>
            </a:r>
            <a:r>
              <a:rPr lang="zh-CN" altLang="en-US" dirty="0"/>
              <a:t>版本中，首次不用甜品来</a:t>
            </a:r>
            <a:r>
              <a:rPr lang="zh-CN" altLang="en-US" dirty="0" smtClean="0"/>
              <a:t>命名</a:t>
            </a:r>
            <a:endParaRPr lang="en-US" altLang="zh-CN" dirty="0" smtClean="0"/>
          </a:p>
          <a:p>
            <a:r>
              <a:rPr lang="en-US" altLang="zh-CN" dirty="0"/>
              <a:t>Android 10 </a:t>
            </a:r>
            <a:r>
              <a:rPr lang="zh-CN" altLang="en-US" dirty="0"/>
              <a:t>围绕三个重要主题构建而成。</a:t>
            </a:r>
            <a:r>
              <a:rPr lang="zh-CN" altLang="en-US" dirty="0">
                <a:solidFill>
                  <a:srgbClr val="FF0000"/>
                </a:solidFill>
              </a:rPr>
              <a:t>首先</a:t>
            </a:r>
            <a:r>
              <a:rPr lang="zh-CN" altLang="en-US" dirty="0"/>
              <a:t>，</a:t>
            </a:r>
            <a:r>
              <a:rPr lang="en-US" altLang="zh-CN" dirty="0"/>
              <a:t>Android 10 </a:t>
            </a:r>
            <a:r>
              <a:rPr lang="zh-CN" altLang="en-US" dirty="0"/>
              <a:t>以其先进的机器学习和对新兴设备（如可折叠设备和支持 </a:t>
            </a:r>
            <a:r>
              <a:rPr lang="en-US" altLang="zh-CN" dirty="0"/>
              <a:t>5G </a:t>
            </a:r>
            <a:r>
              <a:rPr lang="zh-CN" altLang="en-US" dirty="0"/>
              <a:t>的手机）的支持走在移动创新领域的前沿。</a:t>
            </a:r>
            <a:r>
              <a:rPr lang="zh-CN" altLang="en-US" dirty="0">
                <a:solidFill>
                  <a:srgbClr val="FF0000"/>
                </a:solidFill>
              </a:rPr>
              <a:t>其次</a:t>
            </a:r>
            <a:r>
              <a:rPr lang="zh-CN" altLang="en-US" dirty="0"/>
              <a:t>，</a:t>
            </a:r>
            <a:r>
              <a:rPr lang="en-US" altLang="zh-CN" dirty="0"/>
              <a:t>Android 10 </a:t>
            </a:r>
            <a:r>
              <a:rPr lang="zh-CN" altLang="en-US" dirty="0"/>
              <a:t>的主要关注点之一就是隐私权和安全性，其中近 </a:t>
            </a:r>
            <a:r>
              <a:rPr lang="en-US" altLang="zh-CN" dirty="0"/>
              <a:t>50 </a:t>
            </a:r>
            <a:r>
              <a:rPr lang="zh-CN" altLang="en-US" dirty="0"/>
              <a:t>项功能可为用户提供更好的保护、更高的透明度以及让用户更好地控制相关数据。</a:t>
            </a:r>
            <a:r>
              <a:rPr lang="zh-CN" altLang="en-US" dirty="0">
                <a:solidFill>
                  <a:srgbClr val="FF0000"/>
                </a:solidFill>
              </a:rPr>
              <a:t>最后</a:t>
            </a:r>
            <a:r>
              <a:rPr lang="zh-CN" altLang="en-US" dirty="0"/>
              <a:t>，</a:t>
            </a:r>
            <a:r>
              <a:rPr lang="en-US" altLang="zh-CN" dirty="0"/>
              <a:t>Android 10 </a:t>
            </a:r>
            <a:r>
              <a:rPr lang="zh-CN" altLang="en-US" dirty="0"/>
              <a:t>可让用户更好地控制数字健康，因此个人和家庭都可以更好地利用此项技术。</a:t>
            </a:r>
          </a:p>
        </p:txBody>
      </p:sp>
    </p:spTree>
    <p:extLst>
      <p:ext uri="{BB962C8B-B14F-4D97-AF65-F5344CB8AC3E}">
        <p14:creationId xmlns:p14="http://schemas.microsoft.com/office/powerpoint/2010/main" val="33950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系统结构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55841" y="42864"/>
            <a:ext cx="4861709" cy="6815137"/>
            <a:chOff x="3085316" y="4763"/>
            <a:chExt cx="4861709" cy="68151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88480B-E84C-4E50-B56F-1174BCCC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316" y="4763"/>
              <a:ext cx="4861707" cy="85090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grpSp>
          <p:nvGrpSpPr>
            <p:cNvPr id="6" name="组合 5"/>
            <p:cNvGrpSpPr/>
            <p:nvPr/>
          </p:nvGrpSpPr>
          <p:grpSpPr>
            <a:xfrm>
              <a:off x="3085316" y="443709"/>
              <a:ext cx="4861709" cy="6376191"/>
              <a:chOff x="3085316" y="443709"/>
              <a:chExt cx="4861709" cy="637619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083CC56-A46B-4F09-818B-B2EF19B2F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5318" y="4368800"/>
                <a:ext cx="4861707" cy="24511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33DF359-E025-4DB4-9977-DF684ABCE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318" y="3584575"/>
                <a:ext cx="4861707" cy="8509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9D9F5BF-B653-429F-BEF1-3702D7A36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5317" y="2409825"/>
                <a:ext cx="4861707" cy="12319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A89C5B6-E1DE-4CA4-9CAC-5D19BEADE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5316" y="849312"/>
                <a:ext cx="4861707" cy="15621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3870616-6B03-4600-A562-129705A85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4171" y="6399212"/>
                <a:ext cx="4683995" cy="3683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2E31B5BF-D51D-4A2C-9766-CE6E05976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4170" y="4729159"/>
                <a:ext cx="4683995" cy="167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5E39E374-77F5-48B3-AC0B-69083EA90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0362" y="5131598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62DD960-490D-4044-8916-9F34CBCD5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3582" y="5131598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43E334D1-475F-4749-B6E5-58BA090A3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0755" y="5135970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2CA0FCE-E874-484C-B44B-470B9437F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4887" y="5543557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32CA709-6658-47ED-B1BC-C1C135A2C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7584" y="5540777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1E0EB2A-71A1-40CB-9898-2CE3E9DD4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0281" y="5539981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3BB4BE9-7D98-44AF-9CD0-C1267CA86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5932" y="5969793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08D2CDE-7DFD-41F7-B343-FB7A80FCA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83107" y="5969798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0FCB3784-96C0-4747-B9BB-FFF69467C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19807" y="5965825"/>
                <a:ext cx="1485169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11813C76-83D0-4A08-AE7F-FE0AF398B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74170" y="3997331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C2D83C1-0C58-4915-AF1D-96D487468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16695" y="3997331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27A2F6B4-F8B0-4B97-8822-08C34FBFC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68745" y="3997331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67EEB9B-0AB8-4892-A1A5-84C9CC40A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11270" y="3995747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A607B6D9-14D1-40F1-AD90-1360D7385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53795" y="3991774"/>
                <a:ext cx="913950" cy="3810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B2ED559B-F894-4870-A74E-CEA750C22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0495" y="3182943"/>
                <a:ext cx="1929450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52E95588-A736-4176-A130-704A51719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60495" y="2782091"/>
                <a:ext cx="1929450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B7CA7B0E-E94A-435C-86BA-14C342DF5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55120" y="2781300"/>
                <a:ext cx="1002806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D80898F4-D833-4190-90A4-C4A44A729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02221" y="2781108"/>
                <a:ext cx="1231294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9EF54523-8E2D-4533-9BB9-BC7030288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97247" y="2781108"/>
                <a:ext cx="520444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DC100776-041D-4C77-A912-263D88A83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97998" y="3190971"/>
                <a:ext cx="1117050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89663853-CC89-452B-BA3B-015D1D5A2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2558" y="3131046"/>
                <a:ext cx="1129744" cy="5588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028C615B-31BB-4CDD-9C1E-666B5359B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06772" y="3190683"/>
                <a:ext cx="520444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36879C31-7625-4E19-BBD9-66D8DE16F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64717" y="1211167"/>
                <a:ext cx="913950" cy="5588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7CEC23D8-2053-48AA-A940-89DB68E32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55120" y="1828805"/>
                <a:ext cx="913950" cy="5588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C0762D5-0AA4-4B30-826C-0EBF20CCD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5047" y="1154208"/>
                <a:ext cx="3757351" cy="11811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743E7C25-0E67-4DC5-97E0-8DA935C36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74303" y="1486595"/>
                <a:ext cx="913950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0C938940-7AE1-46F9-8880-5176D9A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6845" y="1486595"/>
                <a:ext cx="913950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B3777D4A-1351-4F93-9AE9-5C63DF07E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49370" y="1486595"/>
                <a:ext cx="913950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A7B14405-C434-48D6-BF1E-E4A5CA7F8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81885" y="1486595"/>
                <a:ext cx="799706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C9895325-3ECA-4652-A29D-BC4551296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80135" y="1895723"/>
                <a:ext cx="1129744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0F411851-AF19-4708-B68A-DB515547B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22531" y="1905248"/>
                <a:ext cx="1129744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7E9E30AA-0806-49FF-BA13-F77EE286F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55402" y="1904305"/>
                <a:ext cx="1129744" cy="4064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C5BC1121-9E82-454A-851E-B8BEF8D52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44572" y="443709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D1C4287-B613-453C-BEA0-5D2F36C22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14044" y="444356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853E0B5A-299C-431A-8C34-7ABDCDFEF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094" y="443709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8D95B252-D1D2-40EF-B8A0-40855B386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18144" y="454747"/>
                <a:ext cx="913950" cy="3937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4566F4C4-8F8E-4151-ACA5-9A933780E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75995" y="460231"/>
                <a:ext cx="913950" cy="381000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687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23" y="1556792"/>
            <a:ext cx="8964488" cy="504056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Android</a:t>
            </a:r>
            <a:r>
              <a:rPr lang="zh-CN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版本所占历史份额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6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开发环境的使用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135560" y="1844824"/>
            <a:ext cx="8153400" cy="3816424"/>
          </a:xfrm>
        </p:spPr>
        <p:txBody>
          <a:bodyPr/>
          <a:lstStyle/>
          <a:p>
            <a:pPr lvl="1">
              <a:buClr>
                <a:srgbClr val="94B6D2"/>
              </a:buClr>
            </a:pPr>
            <a:r>
              <a:rPr lang="zh-CN" altLang="en-US" dirty="0">
                <a:solidFill>
                  <a:prstClr val="black"/>
                </a:solidFill>
              </a:rPr>
              <a:t>主题设置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Clr>
                <a:srgbClr val="94B6D2"/>
              </a:buClr>
            </a:pPr>
            <a:r>
              <a:rPr lang="zh-CN" altLang="en-US" dirty="0">
                <a:solidFill>
                  <a:prstClr val="black"/>
                </a:solidFill>
              </a:rPr>
              <a:t>字体设置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Clr>
                <a:srgbClr val="94B6D2"/>
              </a:buClr>
            </a:pPr>
            <a:r>
              <a:rPr lang="zh-CN" altLang="en-US" dirty="0">
                <a:solidFill>
                  <a:prstClr val="black"/>
                </a:solidFill>
              </a:rPr>
              <a:t>代码格式设置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Clr>
                <a:srgbClr val="94B6D2"/>
              </a:buClr>
            </a:pPr>
            <a:r>
              <a:rPr lang="zh-CN" altLang="en-US" dirty="0">
                <a:solidFill>
                  <a:prstClr val="black"/>
                </a:solidFill>
              </a:rPr>
              <a:t>文件编码设置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Clr>
                <a:srgbClr val="94B6D2"/>
              </a:buClr>
            </a:pPr>
            <a:r>
              <a:rPr lang="zh-CN" altLang="en-US" dirty="0">
                <a:solidFill>
                  <a:prstClr val="black"/>
                </a:solidFill>
              </a:rPr>
              <a:t>快捷键设置其他常用设置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53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Android</a:t>
            </a:r>
            <a:r>
              <a:rPr lang="zh-CN" altLang="en-US" b="1" dirty="0" smtClean="0"/>
              <a:t>平台开发方向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03306" y="1772816"/>
            <a:ext cx="6186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Linux Kernel</a:t>
            </a:r>
            <a:r>
              <a:rPr lang="zh-CN" altLang="en-US" sz="3600" dirty="0" smtClean="0"/>
              <a:t>移动与驱动开发</a:t>
            </a:r>
            <a:endParaRPr lang="en-US" altLang="zh-CN" sz="3600" dirty="0" smtClean="0"/>
          </a:p>
          <a:p>
            <a:r>
              <a:rPr lang="zh-CN" altLang="en-US" sz="3600" dirty="0"/>
              <a:t>中间</a:t>
            </a:r>
            <a:r>
              <a:rPr lang="zh-CN" altLang="en-US" sz="3600" dirty="0" smtClean="0"/>
              <a:t>件开发</a:t>
            </a:r>
            <a:endParaRPr lang="en-US" altLang="zh-CN" sz="3600" dirty="0" smtClean="0"/>
          </a:p>
          <a:p>
            <a:r>
              <a:rPr lang="zh-CN" altLang="en-US" sz="3600" smtClean="0"/>
              <a:t>智能硬件物联网开发</a:t>
            </a:r>
            <a:endParaRPr lang="en-US" altLang="zh-CN" sz="3600" dirty="0" smtClean="0"/>
          </a:p>
          <a:p>
            <a:r>
              <a:rPr lang="zh-CN" altLang="en-US" sz="3600" dirty="0" smtClean="0">
                <a:solidFill>
                  <a:srgbClr val="FF0000"/>
                </a:solidFill>
              </a:rPr>
              <a:t>应用开发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完成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开发环境的安装</a:t>
            </a:r>
            <a:endParaRPr lang="en-US" altLang="zh-CN" dirty="0" smtClean="0"/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Android Studio</a:t>
            </a:r>
            <a:r>
              <a:rPr lang="zh-CN" altLang="en-US" dirty="0" smtClean="0"/>
              <a:t>开发环境的使用，包括：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主题设置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字体设置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代码格式设置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文件编码设置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快捷键设置其他常用设置</a:t>
            </a:r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>
            <a:off x="5735960" y="2780928"/>
            <a:ext cx="4752528" cy="1944216"/>
          </a:xfrm>
          <a:prstGeom prst="cloudCallout">
            <a:avLst>
              <a:gd name="adj1" fmla="val -77368"/>
              <a:gd name="adj2" fmla="val -14460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参考文档自行安装，务必在下次课前完成安装，下次课检查完成情况</a:t>
            </a:r>
          </a:p>
        </p:txBody>
      </p:sp>
    </p:spTree>
    <p:extLst>
      <p:ext uri="{BB962C8B-B14F-4D97-AF65-F5344CB8AC3E}">
        <p14:creationId xmlns:p14="http://schemas.microsoft.com/office/powerpoint/2010/main" val="17414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慕课平台学生访问地址：</a:t>
            </a:r>
            <a:r>
              <a:rPr lang="en-US" altLang="zh-CN" dirty="0"/>
              <a:t>http://www.neumooc.com</a:t>
            </a:r>
            <a:r>
              <a:rPr lang="zh-CN" altLang="en-US" dirty="0"/>
              <a:t>，用户名：学号，密码：</a:t>
            </a:r>
            <a:r>
              <a:rPr lang="en-US" altLang="zh-CN" dirty="0"/>
              <a:t>Stu123.123</a:t>
            </a:r>
            <a:r>
              <a:rPr lang="zh-CN" altLang="en-US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5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100903" y="1628800"/>
            <a:ext cx="8153400" cy="4495800"/>
          </a:xfrm>
        </p:spPr>
        <p:txBody>
          <a:bodyPr/>
          <a:lstStyle/>
          <a:p>
            <a:pPr lvl="0">
              <a:buClr>
                <a:srgbClr val="DD8047"/>
              </a:buClr>
            </a:pPr>
            <a:r>
              <a:rPr lang="zh-CN" altLang="en-US" dirty="0">
                <a:solidFill>
                  <a:prstClr val="black"/>
                </a:solidFill>
              </a:rPr>
              <a:t>你知道的手机操作系统有哪些？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buClr>
                <a:srgbClr val="DD8047"/>
              </a:buClr>
            </a:pPr>
            <a:r>
              <a:rPr lang="zh-CN" altLang="en-US" dirty="0">
                <a:solidFill>
                  <a:prstClr val="black"/>
                </a:solidFill>
              </a:rPr>
              <a:t>你认为哪个手机操作系统更好用？为什么</a:t>
            </a:r>
            <a:r>
              <a:rPr lang="zh-CN" altLang="en-US" dirty="0" smtClean="0">
                <a:solidFill>
                  <a:prstClr val="black"/>
                </a:solidFill>
              </a:rPr>
              <a:t>？</a:t>
            </a:r>
            <a:endParaRPr lang="en-US" altLang="zh-CN" dirty="0">
              <a:solidFill>
                <a:prstClr val="black"/>
              </a:solidFill>
            </a:endParaRPr>
          </a:p>
          <a:p>
            <a:pPr lvl="0">
              <a:buClr>
                <a:srgbClr val="DD8047"/>
              </a:buClr>
            </a:pPr>
            <a:r>
              <a:rPr lang="zh-CN" altLang="en-US" sz="2800" dirty="0">
                <a:latin typeface="Times New Roman" panose="02020603050405020304" pitchFamily="18" charset="0"/>
              </a:rPr>
              <a:t>你认为移动端未来的发展前景如何？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9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主流手机操作系统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00809"/>
            <a:ext cx="8187638" cy="44199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60096" y="4293096"/>
            <a:ext cx="3528392" cy="86409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手机上的应用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772816"/>
            <a:ext cx="7705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73" y="2195369"/>
            <a:ext cx="3411940" cy="21543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1740" y="1282176"/>
            <a:ext cx="20313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智能拍照</a:t>
            </a:r>
            <a:endParaRPr lang="en-US" altLang="zh-CN" sz="3600" dirty="0"/>
          </a:p>
          <a:p>
            <a:r>
              <a:rPr lang="zh-CN" altLang="en-US" sz="3600" dirty="0"/>
              <a:t>语言翻译</a:t>
            </a:r>
            <a:endParaRPr lang="en-US" altLang="zh-CN" sz="3600" dirty="0"/>
          </a:p>
          <a:p>
            <a:r>
              <a:rPr lang="zh-CN" altLang="en-US" sz="3600" dirty="0"/>
              <a:t>语音辨识</a:t>
            </a:r>
            <a:endParaRPr lang="en-US" altLang="zh-CN" sz="3600" dirty="0"/>
          </a:p>
          <a:p>
            <a:r>
              <a:rPr lang="zh-CN" altLang="en-US" sz="3600" dirty="0"/>
              <a:t>图像识别</a:t>
            </a:r>
            <a:endParaRPr lang="en-US" altLang="zh-CN" sz="3600" dirty="0"/>
          </a:p>
          <a:p>
            <a:r>
              <a:rPr lang="en-US" altLang="zh-CN" sz="3600" dirty="0"/>
              <a:t>AR</a:t>
            </a:r>
            <a:r>
              <a:rPr lang="zh-CN" altLang="en-US" sz="3600" dirty="0"/>
              <a:t>技术</a:t>
            </a:r>
            <a:endParaRPr lang="en-US" altLang="zh-CN" sz="3600" dirty="0"/>
          </a:p>
          <a:p>
            <a:r>
              <a:rPr lang="zh-CN" altLang="en-US" sz="3600" dirty="0"/>
              <a:t>无人驾驶</a:t>
            </a:r>
          </a:p>
          <a:p>
            <a:r>
              <a:rPr lang="en-US" altLang="zh-CN" sz="3600" dirty="0"/>
              <a:t>……….</a:t>
            </a:r>
          </a:p>
        </p:txBody>
      </p:sp>
      <p:sp>
        <p:nvSpPr>
          <p:cNvPr id="6" name="矩形 5"/>
          <p:cNvSpPr/>
          <p:nvPr/>
        </p:nvSpPr>
        <p:spPr>
          <a:xfrm>
            <a:off x="7735699" y="939926"/>
            <a:ext cx="2650118" cy="493981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100" dirty="0"/>
              <a:t>Android</a:t>
            </a:r>
            <a:r>
              <a:rPr lang="zh-CN" altLang="en-US" sz="2100" dirty="0"/>
              <a:t> ＋人工智能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 ＋物联网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 ＋智慧城市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＋绿色建筑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＋智慧工厂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＋智慧农业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＋创客教育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＋自动驾驶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＋智慧金融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＋智慧医疗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＋智慧社区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＋智慧出行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＋智慧零售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 ＋智慧物流</a:t>
            </a:r>
            <a:endParaRPr lang="en-US" altLang="zh-CN" sz="2100" dirty="0"/>
          </a:p>
          <a:p>
            <a:r>
              <a:rPr lang="en-US" altLang="zh-CN" sz="2100" dirty="0"/>
              <a:t>Android</a:t>
            </a:r>
            <a:r>
              <a:rPr lang="zh-CN" altLang="en-US" sz="2100" dirty="0"/>
              <a:t> ＋智能家居</a:t>
            </a:r>
          </a:p>
        </p:txBody>
      </p:sp>
      <p:sp>
        <p:nvSpPr>
          <p:cNvPr id="7" name="矩形 6"/>
          <p:cNvSpPr/>
          <p:nvPr/>
        </p:nvSpPr>
        <p:spPr>
          <a:xfrm rot="19601447">
            <a:off x="3524662" y="3225689"/>
            <a:ext cx="6370976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万网互联，万物互联</a:t>
            </a:r>
          </a:p>
        </p:txBody>
      </p:sp>
      <p:sp>
        <p:nvSpPr>
          <p:cNvPr id="8" name="矩形 7"/>
          <p:cNvSpPr/>
          <p:nvPr/>
        </p:nvSpPr>
        <p:spPr>
          <a:xfrm>
            <a:off x="1654153" y="1475305"/>
            <a:ext cx="4985981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手机是集大成者</a:t>
            </a:r>
          </a:p>
        </p:txBody>
      </p:sp>
      <p:sp>
        <p:nvSpPr>
          <p:cNvPr id="9" name="矩形 8"/>
          <p:cNvSpPr/>
          <p:nvPr/>
        </p:nvSpPr>
        <p:spPr>
          <a:xfrm rot="19561325">
            <a:off x="6205064" y="3599353"/>
            <a:ext cx="4293483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大数据的起点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44" y="3488422"/>
            <a:ext cx="2547744" cy="22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682737-E90A-43D9-901D-619A2C2876C4}"/>
              </a:ext>
            </a:extLst>
          </p:cNvPr>
          <p:cNvSpPr txBox="1"/>
          <p:nvPr/>
        </p:nvSpPr>
        <p:spPr>
          <a:xfrm>
            <a:off x="2128991" y="510298"/>
            <a:ext cx="441390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Android </a:t>
            </a:r>
            <a:r>
              <a:rPr lang="zh-CN" altLang="en-US" sz="4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与  </a:t>
            </a:r>
            <a:r>
              <a:rPr lang="en-US" altLang="zh-CN" sz="4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iOS </a:t>
            </a:r>
            <a:endParaRPr lang="zh-CN" altLang="en-US" sz="4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2624" y="1628801"/>
            <a:ext cx="108772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Arial Rounded MT Bold" panose="020F0704030504030204" pitchFamily="34" charset="0"/>
              </a:rPr>
              <a:t>Gartner </a:t>
            </a:r>
            <a:r>
              <a:rPr lang="zh-CN" altLang="en-US" sz="3600" dirty="0">
                <a:latin typeface="Arial Rounded MT Bold" panose="020F0704030504030204" pitchFamily="34" charset="0"/>
              </a:rPr>
              <a:t>数据：</a:t>
            </a:r>
            <a:endParaRPr lang="en-US" altLang="zh-CN" sz="36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Arial Rounded MT Bold" panose="020F0704030504030204" pitchFamily="34" charset="0"/>
              </a:rPr>
              <a:t> </a:t>
            </a:r>
            <a:r>
              <a:rPr lang="en-US" altLang="zh-CN" sz="3600" dirty="0">
                <a:latin typeface="Arial Rounded MT Bold" panose="020F0704030504030204" pitchFamily="34" charset="0"/>
              </a:rPr>
              <a:t>2017</a:t>
            </a:r>
            <a:r>
              <a:rPr lang="zh-CN" altLang="en-US" sz="3600" dirty="0">
                <a:latin typeface="Arial Rounded MT Bold" panose="020F0704030504030204" pitchFamily="34" charset="0"/>
              </a:rPr>
              <a:t>年</a:t>
            </a:r>
            <a:r>
              <a:rPr lang="en-US" altLang="zh-CN" sz="3600" dirty="0">
                <a:latin typeface="Arial Rounded MT Bold" panose="020F0704030504030204" pitchFamily="34" charset="0"/>
              </a:rPr>
              <a:t>iOS </a:t>
            </a:r>
            <a:r>
              <a:rPr lang="zh-CN" altLang="en-US" sz="3600" dirty="0">
                <a:latin typeface="Arial Rounded MT Bold" panose="020F0704030504030204" pitchFamily="34" charset="0"/>
              </a:rPr>
              <a:t>出货量为 </a:t>
            </a:r>
            <a:r>
              <a:rPr lang="en-US" altLang="zh-C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5199.25</a:t>
            </a:r>
            <a:r>
              <a:rPr lang="en-US" altLang="zh-CN" sz="3600" dirty="0">
                <a:latin typeface="Arial Rounded MT Bold" panose="020F0704030504030204" pitchFamily="34" charset="0"/>
              </a:rPr>
              <a:t> </a:t>
            </a:r>
            <a:r>
              <a:rPr lang="zh-CN" altLang="en-US" sz="3600" dirty="0">
                <a:latin typeface="Arial Rounded MT Bold" panose="020F0704030504030204" pitchFamily="34" charset="0"/>
              </a:rPr>
              <a:t>万，占市场</a:t>
            </a:r>
            <a:r>
              <a:rPr lang="en-US" altLang="zh-CN" sz="3600" b="1" dirty="0">
                <a:solidFill>
                  <a:srgbClr val="B5212C"/>
                </a:solidFill>
                <a:latin typeface="Arial Rounded MT Bold" panose="020F0704030504030204" pitchFamily="34" charset="0"/>
              </a:rPr>
              <a:t>13.7%</a:t>
            </a:r>
            <a:endParaRPr lang="en-US" altLang="zh-CN" sz="36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Arial Rounded MT Bold" panose="020F0704030504030204" pitchFamily="34" charset="0"/>
              </a:rPr>
              <a:t>Android </a:t>
            </a:r>
            <a:r>
              <a:rPr lang="zh-CN" altLang="en-US" sz="3600" dirty="0">
                <a:latin typeface="Arial Rounded MT Bold" panose="020F0704030504030204" pitchFamily="34" charset="0"/>
              </a:rPr>
              <a:t>设备出货量达到 </a:t>
            </a:r>
            <a:r>
              <a:rPr lang="en-US" altLang="zh-C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3.271</a:t>
            </a:r>
            <a:r>
              <a:rPr lang="zh-CN" altLang="en-US" sz="3600" dirty="0">
                <a:latin typeface="Arial Rounded MT Bold" panose="020F0704030504030204" pitchFamily="34" charset="0"/>
              </a:rPr>
              <a:t>亿，占市场</a:t>
            </a:r>
            <a:r>
              <a:rPr lang="en-US" altLang="zh-CN" sz="3600" b="1" dirty="0">
                <a:solidFill>
                  <a:srgbClr val="B5212C"/>
                </a:solidFill>
                <a:latin typeface="Arial Rounded MT Bold" panose="020F0704030504030204" pitchFamily="34" charset="0"/>
              </a:rPr>
              <a:t> 86.1%</a:t>
            </a:r>
            <a:endParaRPr lang="en-US" altLang="zh-CN" sz="3600" dirty="0">
              <a:latin typeface="Arial Rounded MT Bold" panose="020F07040305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81368" y="4744403"/>
            <a:ext cx="6794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hlinkClick r:id="rId2"/>
              </a:rPr>
              <a:t>智联招聘最近的</a:t>
            </a:r>
            <a:r>
              <a:rPr lang="en-US" altLang="zh-CN" sz="2800" dirty="0">
                <a:hlinkClick r:id="rId2"/>
              </a:rPr>
              <a:t>Android</a:t>
            </a:r>
            <a:r>
              <a:rPr lang="zh-CN" altLang="en-US" sz="2800" dirty="0">
                <a:hlinkClick r:id="rId2"/>
              </a:rPr>
              <a:t>职位需求情况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256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2365</TotalTime>
  <Words>2521</Words>
  <Application>Microsoft Office PowerPoint</Application>
  <PresentationFormat>宽屏</PresentationFormat>
  <Paragraphs>352</Paragraphs>
  <Slides>48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 Rounded MT Bold</vt:lpstr>
      <vt:lpstr>Tw Cen MT</vt:lpstr>
      <vt:lpstr>黑体</vt:lpstr>
      <vt:lpstr>华文仿宋</vt:lpstr>
      <vt:lpstr>华文隶书</vt:lpstr>
      <vt:lpstr>宋体</vt:lpstr>
      <vt:lpstr>Arial</vt:lpstr>
      <vt:lpstr>Calibri</vt:lpstr>
      <vt:lpstr>Poor Richard</vt:lpstr>
      <vt:lpstr>Times New Roman</vt:lpstr>
      <vt:lpstr>Verdana</vt:lpstr>
      <vt:lpstr>Wingdings</vt:lpstr>
      <vt:lpstr>Wingdings 2</vt:lpstr>
      <vt:lpstr>中性</vt:lpstr>
      <vt:lpstr>移动应用开发技术（Android）</vt:lpstr>
      <vt:lpstr>PowerPoint 演示文稿</vt:lpstr>
      <vt:lpstr>课程基本信息</vt:lpstr>
      <vt:lpstr>PowerPoint 演示文稿</vt:lpstr>
      <vt:lpstr>思考</vt:lpstr>
      <vt:lpstr>主流手机操作系统</vt:lpstr>
      <vt:lpstr>手机上的应用</vt:lpstr>
      <vt:lpstr>PowerPoint 演示文稿</vt:lpstr>
      <vt:lpstr>PowerPoint 演示文稿</vt:lpstr>
      <vt:lpstr>APP开发所使用的技术</vt:lpstr>
      <vt:lpstr>原生应用（Native App）</vt:lpstr>
      <vt:lpstr>Web应用（Web App）</vt:lpstr>
      <vt:lpstr>混合应用（Hybird App）</vt:lpstr>
      <vt:lpstr>综合对比</vt:lpstr>
      <vt:lpstr>使用场景</vt:lpstr>
      <vt:lpstr>三种技术总结</vt:lpstr>
      <vt:lpstr>课程目标---Android岗位</vt:lpstr>
      <vt:lpstr>课程目标——Android岗位需求（51job）</vt:lpstr>
      <vt:lpstr>课程目标——Android岗位需求（智联）</vt:lpstr>
      <vt:lpstr>智联招聘</vt:lpstr>
      <vt:lpstr>课程目标——Android岗位学历要求</vt:lpstr>
      <vt:lpstr>课程目标——Android职位能力要求</vt:lpstr>
      <vt:lpstr>课程目标——能力要求</vt:lpstr>
      <vt:lpstr>课程目标-本门课程的专业地位</vt:lpstr>
      <vt:lpstr>课程内容---------学什么（What）？</vt:lpstr>
      <vt:lpstr> 学习方法——怎么学？（How） </vt:lpstr>
      <vt:lpstr>考核方式——分值组成 </vt:lpstr>
      <vt:lpstr>PowerPoint 演示文稿</vt:lpstr>
      <vt:lpstr>形成性考核——三级项目考核内容</vt:lpstr>
      <vt:lpstr>终结性考核——大作业（60%）</vt:lpstr>
      <vt:lpstr>终结性考核——大作业（60%）</vt:lpstr>
      <vt:lpstr>PowerPoint 演示文稿</vt:lpstr>
      <vt:lpstr>终结性考核——大作业检查标准</vt:lpstr>
      <vt:lpstr>PowerPoint 演示文稿</vt:lpstr>
      <vt:lpstr>课程资源——云存储平台资源</vt:lpstr>
      <vt:lpstr>课堂要求</vt:lpstr>
      <vt:lpstr>助教</vt:lpstr>
      <vt:lpstr>开发环境安装</vt:lpstr>
      <vt:lpstr>Android的版本发展历史</vt:lpstr>
      <vt:lpstr>Android的版本发展历史</vt:lpstr>
      <vt:lpstr>Android各版本命名</vt:lpstr>
      <vt:lpstr>Android 10（Q）</vt:lpstr>
      <vt:lpstr>Android系统结构</vt:lpstr>
      <vt:lpstr>Android的版本所占历史份额</vt:lpstr>
      <vt:lpstr>开发环境的使用</vt:lpstr>
      <vt:lpstr>Android平台开发方向</vt:lpstr>
      <vt:lpstr>课后作业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大连东软信息学院 软件工程专业</dc:title>
  <dc:creator>Runner</dc:creator>
  <cp:lastModifiedBy>Neutech.com.cn</cp:lastModifiedBy>
  <cp:revision>254</cp:revision>
  <dcterms:created xsi:type="dcterms:W3CDTF">2013-08-26T18:37:18Z</dcterms:created>
  <dcterms:modified xsi:type="dcterms:W3CDTF">2022-03-18T03:24:21Z</dcterms:modified>
</cp:coreProperties>
</file>